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3.wmf" ContentType="image/x-wmf"/>
  <Override PartName="/ppt/media/image2.png" ContentType="image/png"/>
  <Override PartName="/ppt/media/image1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49.png" ContentType="image/png"/>
  <Override PartName="/ppt/media/image5.wmf" ContentType="image/x-wmf"/>
  <Override PartName="/ppt/media/image44.jpeg" ContentType="image/jpeg"/>
  <Override PartName="/ppt/media/image6.wmf" ContentType="image/x-wmf"/>
  <Override PartName="/ppt/media/image9.png" ContentType="image/png"/>
  <Override PartName="/ppt/media/image8.wmf" ContentType="image/x-wmf"/>
  <Override PartName="/ppt/media/image43.wmf" ContentType="image/x-wmf"/>
  <Override PartName="/ppt/media/image31.png" ContentType="image/png"/>
  <Override PartName="/ppt/media/image7.jpeg" ContentType="image/jpeg"/>
  <Override PartName="/ppt/media/image22.wmf" ContentType="image/x-wmf"/>
  <Override PartName="/ppt/media/image10.png" ContentType="image/png"/>
  <Override PartName="/ppt/media/image11.png" ContentType="image/png"/>
  <Override PartName="/ppt/media/image28.jpeg" ContentType="image/jpeg"/>
  <Override PartName="/ppt/media/image12.wmf" ContentType="image/x-wmf"/>
  <Override PartName="/ppt/media/image51.wmf" ContentType="image/x-wmf"/>
  <Override PartName="/ppt/media/image14.jpeg" ContentType="image/jpeg"/>
  <Override PartName="/ppt/media/image16.png" ContentType="image/png"/>
  <Override PartName="/ppt/media/image29.wmf" ContentType="image/x-wmf"/>
  <Override PartName="/ppt/media/image17.png" ContentType="image/png"/>
  <Override PartName="/ppt/media/image18.png" ContentType="image/png"/>
  <Override PartName="/ppt/media/image19.wmf" ContentType="image/x-wmf"/>
  <Override PartName="/ppt/media/image20.wmf" ContentType="image/x-wmf"/>
  <Override PartName="/ppt/media/image21.jpeg" ContentType="image/jpeg"/>
  <Override PartName="/ppt/media/image35.wmf" ContentType="image/x-wmf"/>
  <Override PartName="/ppt/media/image23.png" ContentType="image/png"/>
  <Override PartName="/ppt/media/image36.wmf" ContentType="image/x-wmf"/>
  <Override PartName="/ppt/media/image24.png" ContentType="image/png"/>
  <Override PartName="/ppt/media/image37.wmf" ContentType="image/x-wmf"/>
  <Override PartName="/ppt/media/image25.png" ContentType="image/png"/>
  <Override PartName="/ppt/media/image26.wmf" ContentType="image/x-wmf"/>
  <Override PartName="/ppt/media/image27.wmf" ContentType="image/x-wmf"/>
  <Override PartName="/ppt/media/image32.png" ContentType="image/png"/>
  <Override PartName="/ppt/media/image30.jpeg" ContentType="image/jpeg"/>
  <Override PartName="/ppt/media/image45.wmf" ContentType="image/x-wmf"/>
  <Override PartName="/ppt/media/image33.png" ContentType="image/png"/>
  <Override PartName="/ppt/media/image34.wmf" ContentType="image/x-wmf"/>
  <Override PartName="/ppt/media/image38.wmf" ContentType="image/x-wmf"/>
  <Override PartName="/ppt/media/image39.wmf" ContentType="image/x-wmf"/>
  <Override PartName="/ppt/media/image52.wmf" ContentType="image/x-wmf"/>
  <Override PartName="/ppt/media/image40.png" ContentType="image/png"/>
  <Override PartName="/ppt/media/image41.wmf" ContentType="image/x-wmf"/>
  <Override PartName="/ppt/media/image42.png" ContentType="image/png"/>
  <Override PartName="/ppt/media/image46.wmf" ContentType="image/x-wmf"/>
  <Override PartName="/ppt/media/image47.wmf" ContentType="image/x-wmf"/>
  <Override PartName="/ppt/media/image48.png" ContentType="image/png"/>
  <Override PartName="/ppt/media/image50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12192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C6AD9B2-9AA3-496A-B5C1-0C5420A8F2BD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hyperlink" Target="https://pl.wikipedia.org/wiki/Willa" TargetMode="External"/><Relationship Id="rId2" Type="http://schemas.openxmlformats.org/officeDocument/2006/relationships/hyperlink" Target="https://pl.wikipedia.org/wiki/Architektura" TargetMode="External"/><Relationship Id="rId3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6" Type="http://schemas.openxmlformats.org/officeDocument/2006/relationships/slide" Target="../slides/slide3.xml"/><Relationship Id="rId7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5C028CC-CF1E-4B28-8F49-9F2B9DA3E055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B734C78-DEF1-429F-99A6-E3DDF2BC4120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l-PL" sz="2000" spc="-1" strike="noStrike">
                <a:latin typeface="Arial"/>
              </a:rPr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b="0" lang="pl-P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pl-PL" sz="2000" spc="-1" strike="noStrike">
                <a:latin typeface="Arial"/>
              </a:rPr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b="0" lang="pl-PL" sz="2000" spc="-1" strike="noStrike">
              <a:latin typeface="Arial"/>
            </a:endParaRPr>
          </a:p>
          <a:p>
            <a:pPr marL="283680" indent="-2833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l-PL" sz="2000" spc="-1" strike="noStrike">
                <a:latin typeface="Arial"/>
              </a:rPr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  <a:endParaRPr b="0" lang="pl-PL" sz="2000" spc="-1" strike="noStrike">
              <a:latin typeface="Arial"/>
            </a:endParaRPr>
          </a:p>
          <a:p>
            <a:pPr marL="283680" indent="-2833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l-PL" sz="2000" spc="-1" strike="noStrike">
                <a:latin typeface="Arial"/>
              </a:rPr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  <a:endParaRPr b="0" lang="pl-PL" sz="2000" spc="-1" strike="noStrike">
              <a:latin typeface="Arial"/>
            </a:endParaRPr>
          </a:p>
          <a:p>
            <a:pPr marL="283680" indent="-2833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pl-PL" sz="2000" spc="-1" strike="noStrike">
                <a:latin typeface="Arial"/>
              </a:rPr>
              <a:t>Przedsięwzięcie nie może być realizowane na nieruchomościach wykorzystanych sezonowo (np. domki letniskowe)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marL="283680" indent="-283320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marL="283680" indent="-283320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75A0BB0-F0EA-4E66-A4E9-803F3C5ECFD9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5BB088-EAD1-41DF-97F5-8F2A2A2FA186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Koszty przekraczające limity określone w pkt I stanowią koszt niekwalifikowany.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Szczegółowe wymagania dla usług, materiałów i urządzeń stanowiących koszty kwalifikowane są określone w załączniku „Wymagania techniczne” do Programu.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2E704EF-6F94-4AF2-8CCA-D2139420E6E9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Koszty przekraczające limity określone w pkt I stanowią koszt niekwalifikowany.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Szczegółowe wymagania dla usług, materiałów i urządzeń stanowiących koszty kwalifikowane są określone w załączniku „Wymagania techniczne” do Programu.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AC9560-0319-4AAC-95E7-D777327AD6BD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066118D-FE2A-416B-B7DC-E98B5E715037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463F86-1AA6-40EA-A5EB-0F74B1C60690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6E0E3E4-5EBB-4ECA-964F-410139C94CCB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  <a:ea typeface="Times New Roman"/>
              </a:rPr>
              <a:t>Oświadczenie, iż dokonano analizy możliwości przyłączenia do m.s.c. – jest we wniosku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4E97125-7D32-44E4-91D0-370E8B67D379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  <a:ea typeface="Times New Roman"/>
              </a:rPr>
              <a:t>Oświadczenie, iż dokonano analizy możliwości przyłączenia do m.s.c. – jest we wniosku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CB06DF-D3ED-4EB0-BA81-B81A69274A18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  <a:ea typeface="Times New Roman"/>
              </a:rPr>
              <a:t>Oświadczenie, iż dokonano analizy możliwości przyłączenia do m.s.c. – jest we wniosku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E8467C2-04F9-4211-953A-CBF4FBB05A9B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FE0A08F-FF98-43DD-B511-6DE4F774291E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1" lang="pl-PL" sz="2000" spc="-1" strike="noStrike">
                <a:latin typeface="Arial"/>
              </a:rPr>
              <a:t>Blok będący podsumowaniem – ścieżką „krok po kroku” do uzyskania dofinansowania w ramach Programu priorytetowego „Czyste Powietrze” 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przedstawienie w punktach, czynności jakie trzeba wykonać, aby uzyskać dofinansowanie w ramach Programu „Czyste Powietrze”.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r>
              <a:rPr b="1" lang="pl-PL" sz="2000" spc="-1" strike="noStrike">
                <a:latin typeface="Arial"/>
              </a:rPr>
              <a:t>Instrukcja wypełniania wniosku o dofinansowanie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Ekspert po zakończonej prezentacji przedstawi wzór wniosku i umowy o dofinansowanie oraz omówi na podstawie przygotowanej przez NFOŚiGW instrukcji, jak wypełnić wniosek o dofinansowanie.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EDB071F-9458-407E-8C68-DAB694F4AA49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0D121BB-4B03-493C-A87F-419AD4EA818A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Przejście do wzoru wniosku i jego instrukcji wypełnienia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5FC3D8B-8135-4B59-8292-BA822CCE779B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pl-PL" sz="2000" spc="-1" strike="noStrike">
                <a:latin typeface="Arial"/>
              </a:rPr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  <a:endParaRPr b="0" lang="pl-P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1" lang="pl-PL" sz="2000" spc="-1" strike="noStrike">
                <a:latin typeface="Arial"/>
              </a:rPr>
              <a:t>Budynek mieszkalny jednorodzinny</a:t>
            </a:r>
            <a:r>
              <a:rPr b="0" lang="pl-PL" sz="2000" spc="-1" strike="noStrike">
                <a:latin typeface="Arial"/>
              </a:rPr>
              <a:t> (domek jednorodzinny,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willa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, dom jednorodzinny wolnostojący, dom jednorodzinny w zabudowie bliźniaczej,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bliźniak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b="0" lang="pl-PL" sz="2000" spc="-1" strike="noStrike" u="sng" baseline="30000">
                <a:solidFill>
                  <a:srgbClr val="000000"/>
                </a:solidFill>
                <a:uFillTx/>
                <a:latin typeface="Arial"/>
                <a:hlinkClick r:id="rId3"/>
              </a:rPr>
              <a:t>[1]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pl-P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Budynki mieszkalne jednorodzinne, wraz z przeznaczonymi dla potrzeb mieszkańców budynkami </a:t>
            </a:r>
            <a:r>
              <a:rPr b="0" lang="pl-PL" sz="2000" spc="-1" strike="noStrike" u="sng">
                <a:solidFill>
                  <a:srgbClr val="000000"/>
                </a:solidFill>
                <a:uFillTx/>
                <a:latin typeface="Arial"/>
                <a:hlinkClick r:id="rId4"/>
              </a:rPr>
              <a:t>garażowymi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 i gospodarczymi, wchodzą w skład 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</a:rPr>
              <a:t>zabudowy jednorodzinnej</a:t>
            </a:r>
            <a:r>
              <a:rPr b="0" lang="pl-PL" sz="2000" spc="-1" strike="noStrike" u="sng" baseline="30000">
                <a:solidFill>
                  <a:srgbClr val="000000"/>
                </a:solidFill>
                <a:uFillTx/>
                <a:latin typeface="Arial"/>
                <a:hlinkClick r:id="rId5"/>
              </a:rPr>
              <a:t>[2]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pl-P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Przypisy:</a:t>
            </a:r>
            <a:endParaRPr b="0" lang="pl-PL" sz="2000" spc="-1" strike="noStrike">
              <a:latin typeface="Arial"/>
            </a:endParaRPr>
          </a:p>
          <a:p>
            <a:pPr marL="228240" indent="-2278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Art. 3 pkt 2a ustawy z dnia 7 lipca 1994 Prawo budowlane </a:t>
            </a:r>
            <a:endParaRPr b="0" lang="pl-PL" sz="2000" spc="-1" strike="noStrike">
              <a:latin typeface="Arial"/>
            </a:endParaRPr>
          </a:p>
          <a:p>
            <a:pPr marL="228240" indent="-2278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§ 3 pkt 2 rozporządzenia Ministra Infrastruktury z dnia 12 kwietnia 2002 r. w sprawie warunków technicznych, jakim powinny odpowiadać budynki i ich usytuowanie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AB4996E-B0FE-4388-95CF-B63F6E870BDC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2204FD4-EDB0-4E00-B876-6BD70C37BFB0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33559B-96FA-40B6-B87A-E4E1D5E4CBB3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9AAE7F2-BDFA-4F64-AA83-7FA4143361DD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34A6483-DFFC-4EC1-939B-0B6E0BF4C068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1" lang="pl-PL" sz="2000" spc="-1" strike="noStrike">
                <a:latin typeface="Arial"/>
              </a:rPr>
              <a:t>Proszę uzupełnić/dostosować slajd pod kątem adresów najbliższych oddziałów/wydziałów WFOŚiGW dla regionu w którym jest prowadzone spotkanie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6A2869-6436-4366-B2F5-71834E3A857F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1" lang="pl-PL" sz="2000" spc="-1" strike="noStrike">
                <a:latin typeface="Arial"/>
              </a:rPr>
              <a:t>Dyskusja - pytania do prowadzącego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Eksperci przygotowując się do poprowadzenia spotkania będą mogli dodatkowo skorzystać z materiałów przygotowanych przez resort środowiska, w tym zbioru najczęściej zadawanych przez społeczeństwo pytań i przygotowanych przez Ministerstwo odpowiedzi.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Ponadto, na każdym spotkaniu będą dystrybuowane specjalnie przygotowane na ten cel materiały informacyjno-edukacyjne z odniesieniem do strony internetowej Ministerstwa Środowiska poświęconej projektowi www.mos.gov.pl/czystepowietrze</a:t>
            </a:r>
            <a:endParaRPr b="0" lang="pl-PL" sz="2000" spc="-1" strike="noStrike">
              <a:latin typeface="Arial"/>
            </a:endParaRPr>
          </a:p>
          <a:p>
            <a:r>
              <a:rPr b="1" lang="pl-PL" sz="2000" spc="-1" strike="noStrike">
                <a:latin typeface="Arial"/>
              </a:rPr>
              <a:t>Zakończenie spotkania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W szczególności Ekspert powinien podkreślić, gdzie uczestnicy danego spotkania mogą uzyskać pomoc przy ubieganiu się o dofinansowanie, wskazać konkretny WFOŚiGW bądź oddział BOŚ Banku (adres, infolinia). 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C8EC34D-014C-4552-87CD-4191D911164D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r>
              <a:rPr b="0" lang="pl-PL" sz="2000" spc="-1" strike="noStrike">
                <a:latin typeface="Arial"/>
              </a:rPr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 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Wymiana stolarki zewnętrznej w tym: okien, okien połaciowych, drzwi balkonowych, powierzchni przezroczystych nieotwieralnych, drzwi.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Montaż lub modernizacja instalacji wewnętrznych ogrzewania i ciepłej wody użytkowej, w tym montaż zaworów z głowicami termostatycznymi,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Zastosowanie odnawialnych źródeł energii cieplnej i elektrycznej: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kolektory słoneczne;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mikroinstalacje fotowoltaiczne,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z zastrzeżeniem finansowania wyłącznie w formie pożyczki.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Wymiana źródeł ciepła starej generacji opalanych paliwem stałym na potrzeby c.o lub c.o. i c.w.u. na: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węzły cieplne,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kotły na paliwo stałe (węgiel lub biomasa), 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systemy ogrzewania elektrycznego, 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kotły gazowe kondensacyjne,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pompy ciepła.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Montaż wentylacji mechanicznej wraz z odzyskiem ciepła.</a:t>
            </a:r>
            <a:endParaRPr b="0" lang="pl-PL" sz="2000" spc="-1" strike="noStrike">
              <a:latin typeface="Arial"/>
            </a:endParaRPr>
          </a:p>
          <a:p>
            <a:r>
              <a:rPr b="0" lang="pl-PL" sz="2000" spc="-1" strike="noStrike">
                <a:latin typeface="Arial"/>
              </a:rPr>
              <a:t> </a:t>
            </a:r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  <a:p>
            <a:endParaRPr b="0" lang="pl-PL" sz="2000" spc="-1" strike="noStrike"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9E23C5-FAD4-41D5-B576-FF47958F84C9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FA42D34-58E4-46E7-A5E4-0E2FDFA8E211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740CE95-D71D-4F1B-8816-6654BB19157C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F00BDF4-6055-4EDD-8945-C5EB82407774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body"/>
          </p:nvPr>
        </p:nvSpPr>
        <p:spPr>
          <a:xfrm>
            <a:off x="681840" y="4715280"/>
            <a:ext cx="5436720" cy="44676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3849840" y="9430560"/>
            <a:ext cx="2945880" cy="495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5F51E78-80B5-4CE7-8ED7-29170DCB23D1}" type="slidenum">
              <a:rPr b="0" lang="pl-PL" sz="12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551520" y="365040"/>
            <a:ext cx="7920360" cy="434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551520" y="365040"/>
            <a:ext cx="7920360" cy="434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551520" y="365040"/>
            <a:ext cx="7920360" cy="434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51520" y="365040"/>
            <a:ext cx="7920360" cy="434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jpe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image" Target="../media/image14.jpeg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jpe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2.wmf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jpeg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623880" cy="11221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pic>
        <p:nvPicPr>
          <p:cNvPr id="1" name="Obraz 18" descr=""/>
          <p:cNvPicPr/>
          <p:nvPr/>
        </p:nvPicPr>
        <p:blipFill>
          <a:blip r:embed="rId2"/>
          <a:stretch/>
        </p:blipFill>
        <p:spPr>
          <a:xfrm>
            <a:off x="9984600" y="224280"/>
            <a:ext cx="1663920" cy="673560"/>
          </a:xfrm>
          <a:prstGeom prst="rect">
            <a:avLst/>
          </a:prstGeom>
          <a:ln>
            <a:noFill/>
          </a:ln>
        </p:spPr>
      </p:pic>
      <p:pic>
        <p:nvPicPr>
          <p:cNvPr id="2" name="Obraz 7" descr=""/>
          <p:cNvPicPr/>
          <p:nvPr/>
        </p:nvPicPr>
        <p:blipFill>
          <a:blip r:embed="rId3"/>
          <a:stretch/>
        </p:blipFill>
        <p:spPr>
          <a:xfrm>
            <a:off x="3143160" y="6072840"/>
            <a:ext cx="519840" cy="501120"/>
          </a:xfrm>
          <a:prstGeom prst="rect">
            <a:avLst/>
          </a:prstGeom>
          <a:ln>
            <a:noFill/>
          </a:ln>
        </p:spPr>
      </p:pic>
      <p:pic>
        <p:nvPicPr>
          <p:cNvPr id="3" name="Obraz 9" descr=""/>
          <p:cNvPicPr/>
          <p:nvPr/>
        </p:nvPicPr>
        <p:blipFill>
          <a:blip r:embed="rId4"/>
          <a:stretch/>
        </p:blipFill>
        <p:spPr>
          <a:xfrm>
            <a:off x="3993840" y="6049440"/>
            <a:ext cx="969480" cy="547560"/>
          </a:xfrm>
          <a:prstGeom prst="rect">
            <a:avLst/>
          </a:prstGeom>
          <a:ln>
            <a:noFill/>
          </a:ln>
        </p:spPr>
      </p:pic>
      <p:pic>
        <p:nvPicPr>
          <p:cNvPr id="4" name="Obraz 8" descr=""/>
          <p:cNvPicPr/>
          <p:nvPr/>
        </p:nvPicPr>
        <p:blipFill>
          <a:blip r:embed="rId5"/>
          <a:stretch/>
        </p:blipFill>
        <p:spPr>
          <a:xfrm>
            <a:off x="1775160" y="6102360"/>
            <a:ext cx="1037160" cy="494640"/>
          </a:xfrm>
          <a:prstGeom prst="rect">
            <a:avLst/>
          </a:prstGeom>
          <a:ln>
            <a:noFill/>
          </a:ln>
        </p:spPr>
      </p:pic>
      <p:pic>
        <p:nvPicPr>
          <p:cNvPr id="5" name="Obraz 25" descr=""/>
          <p:cNvPicPr/>
          <p:nvPr/>
        </p:nvPicPr>
        <p:blipFill>
          <a:blip r:embed="rId6"/>
          <a:stretch/>
        </p:blipFill>
        <p:spPr>
          <a:xfrm>
            <a:off x="5293800" y="6067800"/>
            <a:ext cx="1306080" cy="510840"/>
          </a:xfrm>
          <a:prstGeom prst="rect">
            <a:avLst/>
          </a:prstGeom>
          <a:ln>
            <a:noFill/>
          </a:ln>
        </p:spPr>
      </p:pic>
      <p:pic>
        <p:nvPicPr>
          <p:cNvPr id="6" name="Obraz 19" descr=""/>
          <p:cNvPicPr/>
          <p:nvPr/>
        </p:nvPicPr>
        <p:blipFill>
          <a:blip r:embed="rId7"/>
          <a:stretch/>
        </p:blipFill>
        <p:spPr>
          <a:xfrm>
            <a:off x="407520" y="6185880"/>
            <a:ext cx="1037160" cy="359280"/>
          </a:xfrm>
          <a:prstGeom prst="rect">
            <a:avLst/>
          </a:prstGeom>
          <a:ln>
            <a:noFill/>
          </a:ln>
        </p:spPr>
      </p:pic>
      <p:pic>
        <p:nvPicPr>
          <p:cNvPr id="7" name="Obraz 4" descr=""/>
          <p:cNvPicPr/>
          <p:nvPr/>
        </p:nvPicPr>
        <p:blipFill>
          <a:blip r:embed="rId8"/>
          <a:stretch/>
        </p:blipFill>
        <p:spPr>
          <a:xfrm>
            <a:off x="6816240" y="6129360"/>
            <a:ext cx="5086440" cy="405000"/>
          </a:xfrm>
          <a:prstGeom prst="rect">
            <a:avLst/>
          </a:prstGeom>
          <a:ln>
            <a:noFill/>
          </a:ln>
        </p:spPr>
      </p:pic>
      <p:sp>
        <p:nvSpPr>
          <p:cNvPr id="8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0D1F530-17FA-4AB6-AB09-D22A19E0748D}" type="datetime">
              <a:rPr b="0" lang="pl-PL" sz="1400" spc="-1" strike="noStrike">
                <a:solidFill>
                  <a:srgbClr val="000000"/>
                </a:solidFill>
                <a:latin typeface="Arial"/>
              </a:rPr>
              <a:t>19-4-25</a:t>
            </a:fld>
            <a:endParaRPr b="0" lang="pl-PL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CE993F6-210C-4C0B-877E-3B7F4CA84AD8}" type="slidenum">
              <a:rPr b="0" lang="pl-PL" sz="14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623880" cy="11221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pic>
        <p:nvPicPr>
          <p:cNvPr id="50" name="Obraz 18" descr=""/>
          <p:cNvPicPr/>
          <p:nvPr/>
        </p:nvPicPr>
        <p:blipFill>
          <a:blip r:embed="rId2"/>
          <a:stretch/>
        </p:blipFill>
        <p:spPr>
          <a:xfrm>
            <a:off x="9984600" y="224280"/>
            <a:ext cx="1663920" cy="673560"/>
          </a:xfrm>
          <a:prstGeom prst="rect">
            <a:avLst/>
          </a:prstGeom>
          <a:ln>
            <a:noFill/>
          </a:ln>
        </p:spPr>
      </p:pic>
      <p:pic>
        <p:nvPicPr>
          <p:cNvPr id="51" name="Obraz 7" descr=""/>
          <p:cNvPicPr/>
          <p:nvPr/>
        </p:nvPicPr>
        <p:blipFill>
          <a:blip r:embed="rId3"/>
          <a:stretch/>
        </p:blipFill>
        <p:spPr>
          <a:xfrm>
            <a:off x="3143160" y="6072840"/>
            <a:ext cx="519840" cy="501120"/>
          </a:xfrm>
          <a:prstGeom prst="rect">
            <a:avLst/>
          </a:prstGeom>
          <a:ln>
            <a:noFill/>
          </a:ln>
        </p:spPr>
      </p:pic>
      <p:pic>
        <p:nvPicPr>
          <p:cNvPr id="52" name="Obraz 9" descr=""/>
          <p:cNvPicPr/>
          <p:nvPr/>
        </p:nvPicPr>
        <p:blipFill>
          <a:blip r:embed="rId4"/>
          <a:stretch/>
        </p:blipFill>
        <p:spPr>
          <a:xfrm>
            <a:off x="3993840" y="6049440"/>
            <a:ext cx="969480" cy="547560"/>
          </a:xfrm>
          <a:prstGeom prst="rect">
            <a:avLst/>
          </a:prstGeom>
          <a:ln>
            <a:noFill/>
          </a:ln>
        </p:spPr>
      </p:pic>
      <p:pic>
        <p:nvPicPr>
          <p:cNvPr id="53" name="Obraz 8" descr=""/>
          <p:cNvPicPr/>
          <p:nvPr/>
        </p:nvPicPr>
        <p:blipFill>
          <a:blip r:embed="rId5"/>
          <a:stretch/>
        </p:blipFill>
        <p:spPr>
          <a:xfrm>
            <a:off x="1775160" y="6102360"/>
            <a:ext cx="1037160" cy="494640"/>
          </a:xfrm>
          <a:prstGeom prst="rect">
            <a:avLst/>
          </a:prstGeom>
          <a:ln>
            <a:noFill/>
          </a:ln>
        </p:spPr>
      </p:pic>
      <p:pic>
        <p:nvPicPr>
          <p:cNvPr id="54" name="Obraz 25" descr=""/>
          <p:cNvPicPr/>
          <p:nvPr/>
        </p:nvPicPr>
        <p:blipFill>
          <a:blip r:embed="rId6"/>
          <a:stretch/>
        </p:blipFill>
        <p:spPr>
          <a:xfrm>
            <a:off x="5293800" y="6067800"/>
            <a:ext cx="1306080" cy="510840"/>
          </a:xfrm>
          <a:prstGeom prst="rect">
            <a:avLst/>
          </a:prstGeom>
          <a:ln>
            <a:noFill/>
          </a:ln>
        </p:spPr>
      </p:pic>
      <p:pic>
        <p:nvPicPr>
          <p:cNvPr id="55" name="Obraz 19" descr=""/>
          <p:cNvPicPr/>
          <p:nvPr/>
        </p:nvPicPr>
        <p:blipFill>
          <a:blip r:embed="rId7"/>
          <a:stretch/>
        </p:blipFill>
        <p:spPr>
          <a:xfrm>
            <a:off x="407520" y="6185880"/>
            <a:ext cx="1037160" cy="359280"/>
          </a:xfrm>
          <a:prstGeom prst="rect">
            <a:avLst/>
          </a:prstGeom>
          <a:ln>
            <a:noFill/>
          </a:ln>
        </p:spPr>
      </p:pic>
      <p:pic>
        <p:nvPicPr>
          <p:cNvPr id="56" name="Obraz 4" descr=""/>
          <p:cNvPicPr/>
          <p:nvPr/>
        </p:nvPicPr>
        <p:blipFill>
          <a:blip r:embed="rId8"/>
          <a:stretch/>
        </p:blipFill>
        <p:spPr>
          <a:xfrm>
            <a:off x="6816240" y="6129360"/>
            <a:ext cx="5086440" cy="405000"/>
          </a:xfrm>
          <a:prstGeom prst="rect">
            <a:avLst/>
          </a:prstGeom>
          <a:ln>
            <a:noFill/>
          </a:ln>
        </p:spPr>
      </p:pic>
      <p:sp>
        <p:nvSpPr>
          <p:cNvPr id="5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32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9623880" cy="11221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pic>
        <p:nvPicPr>
          <p:cNvPr id="96" name="Obraz 18" descr=""/>
          <p:cNvPicPr/>
          <p:nvPr/>
        </p:nvPicPr>
        <p:blipFill>
          <a:blip r:embed="rId2"/>
          <a:stretch/>
        </p:blipFill>
        <p:spPr>
          <a:xfrm>
            <a:off x="9984600" y="224280"/>
            <a:ext cx="1663920" cy="673560"/>
          </a:xfrm>
          <a:prstGeom prst="rect">
            <a:avLst/>
          </a:prstGeom>
          <a:ln>
            <a:noFill/>
          </a:ln>
        </p:spPr>
      </p:pic>
      <p:pic>
        <p:nvPicPr>
          <p:cNvPr id="97" name="Obraz 7" descr=""/>
          <p:cNvPicPr/>
          <p:nvPr/>
        </p:nvPicPr>
        <p:blipFill>
          <a:blip r:embed="rId3"/>
          <a:stretch/>
        </p:blipFill>
        <p:spPr>
          <a:xfrm>
            <a:off x="3143160" y="6072840"/>
            <a:ext cx="519840" cy="501120"/>
          </a:xfrm>
          <a:prstGeom prst="rect">
            <a:avLst/>
          </a:prstGeom>
          <a:ln>
            <a:noFill/>
          </a:ln>
        </p:spPr>
      </p:pic>
      <p:pic>
        <p:nvPicPr>
          <p:cNvPr id="98" name="Obraz 9" descr=""/>
          <p:cNvPicPr/>
          <p:nvPr/>
        </p:nvPicPr>
        <p:blipFill>
          <a:blip r:embed="rId4"/>
          <a:stretch/>
        </p:blipFill>
        <p:spPr>
          <a:xfrm>
            <a:off x="3993840" y="6049440"/>
            <a:ext cx="969480" cy="547560"/>
          </a:xfrm>
          <a:prstGeom prst="rect">
            <a:avLst/>
          </a:prstGeom>
          <a:ln>
            <a:noFill/>
          </a:ln>
        </p:spPr>
      </p:pic>
      <p:pic>
        <p:nvPicPr>
          <p:cNvPr id="99" name="Obraz 8" descr=""/>
          <p:cNvPicPr/>
          <p:nvPr/>
        </p:nvPicPr>
        <p:blipFill>
          <a:blip r:embed="rId5"/>
          <a:stretch/>
        </p:blipFill>
        <p:spPr>
          <a:xfrm>
            <a:off x="1775160" y="6102360"/>
            <a:ext cx="1037160" cy="494640"/>
          </a:xfrm>
          <a:prstGeom prst="rect">
            <a:avLst/>
          </a:prstGeom>
          <a:ln>
            <a:noFill/>
          </a:ln>
        </p:spPr>
      </p:pic>
      <p:pic>
        <p:nvPicPr>
          <p:cNvPr id="100" name="Obraz 25" descr=""/>
          <p:cNvPicPr/>
          <p:nvPr/>
        </p:nvPicPr>
        <p:blipFill>
          <a:blip r:embed="rId6"/>
          <a:stretch/>
        </p:blipFill>
        <p:spPr>
          <a:xfrm>
            <a:off x="5293800" y="6067800"/>
            <a:ext cx="1306080" cy="510840"/>
          </a:xfrm>
          <a:prstGeom prst="rect">
            <a:avLst/>
          </a:prstGeom>
          <a:ln>
            <a:noFill/>
          </a:ln>
        </p:spPr>
      </p:pic>
      <p:pic>
        <p:nvPicPr>
          <p:cNvPr id="101" name="Obraz 19" descr=""/>
          <p:cNvPicPr/>
          <p:nvPr/>
        </p:nvPicPr>
        <p:blipFill>
          <a:blip r:embed="rId7"/>
          <a:stretch/>
        </p:blipFill>
        <p:spPr>
          <a:xfrm>
            <a:off x="407520" y="6185880"/>
            <a:ext cx="1037160" cy="359280"/>
          </a:xfrm>
          <a:prstGeom prst="rect">
            <a:avLst/>
          </a:prstGeom>
          <a:ln>
            <a:noFill/>
          </a:ln>
        </p:spPr>
      </p:pic>
      <p:pic>
        <p:nvPicPr>
          <p:cNvPr id="102" name="Obraz 4" descr=""/>
          <p:cNvPicPr/>
          <p:nvPr/>
        </p:nvPicPr>
        <p:blipFill>
          <a:blip r:embed="rId8"/>
          <a:stretch/>
        </p:blipFill>
        <p:spPr>
          <a:xfrm>
            <a:off x="6816240" y="6129360"/>
            <a:ext cx="5086440" cy="405000"/>
          </a:xfrm>
          <a:prstGeom prst="rect">
            <a:avLst/>
          </a:prstGeom>
          <a:ln>
            <a:noFill/>
          </a:ln>
        </p:spPr>
      </p:pic>
      <p:sp>
        <p:nvSpPr>
          <p:cNvPr id="103" name="PlaceHolder 2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Edytuj style wzorca tekstu</a:t>
            </a:r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 Light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Edytuj style wzorca tekstu</a:t>
            </a:r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 Light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F9A9FD1-BA3E-440E-AC2F-4D2441D94506}" type="datetime">
              <a:rPr b="0" lang="pl-PL" sz="1400" spc="-1" strike="noStrike">
                <a:solidFill>
                  <a:srgbClr val="000000"/>
                </a:solidFill>
                <a:latin typeface="Arial"/>
              </a:rPr>
              <a:t>19-4-25</a:t>
            </a:fld>
            <a:endParaRPr b="0" lang="pl-PL" sz="1400" spc="-1" strike="noStrike"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D12F0A88-CF84-4934-BFD5-414F8DF850A8}" type="slidenum">
              <a:rPr b="0" lang="pl-PL" sz="14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9623880" cy="11221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pic>
        <p:nvPicPr>
          <p:cNvPr id="146" name="Obraz 18" descr=""/>
          <p:cNvPicPr/>
          <p:nvPr/>
        </p:nvPicPr>
        <p:blipFill>
          <a:blip r:embed="rId2"/>
          <a:stretch/>
        </p:blipFill>
        <p:spPr>
          <a:xfrm>
            <a:off x="9984600" y="224280"/>
            <a:ext cx="1663920" cy="673560"/>
          </a:xfrm>
          <a:prstGeom prst="rect">
            <a:avLst/>
          </a:prstGeom>
          <a:ln>
            <a:noFill/>
          </a:ln>
        </p:spPr>
      </p:pic>
      <p:pic>
        <p:nvPicPr>
          <p:cNvPr id="147" name="Obraz 7" descr=""/>
          <p:cNvPicPr/>
          <p:nvPr/>
        </p:nvPicPr>
        <p:blipFill>
          <a:blip r:embed="rId3"/>
          <a:stretch/>
        </p:blipFill>
        <p:spPr>
          <a:xfrm>
            <a:off x="3143160" y="6072840"/>
            <a:ext cx="519840" cy="501120"/>
          </a:xfrm>
          <a:prstGeom prst="rect">
            <a:avLst/>
          </a:prstGeom>
          <a:ln>
            <a:noFill/>
          </a:ln>
        </p:spPr>
      </p:pic>
      <p:pic>
        <p:nvPicPr>
          <p:cNvPr id="148" name="Obraz 9" descr=""/>
          <p:cNvPicPr/>
          <p:nvPr/>
        </p:nvPicPr>
        <p:blipFill>
          <a:blip r:embed="rId4"/>
          <a:stretch/>
        </p:blipFill>
        <p:spPr>
          <a:xfrm>
            <a:off x="3993840" y="6049440"/>
            <a:ext cx="969480" cy="547560"/>
          </a:xfrm>
          <a:prstGeom prst="rect">
            <a:avLst/>
          </a:prstGeom>
          <a:ln>
            <a:noFill/>
          </a:ln>
        </p:spPr>
      </p:pic>
      <p:pic>
        <p:nvPicPr>
          <p:cNvPr id="149" name="Obraz 8" descr=""/>
          <p:cNvPicPr/>
          <p:nvPr/>
        </p:nvPicPr>
        <p:blipFill>
          <a:blip r:embed="rId5"/>
          <a:stretch/>
        </p:blipFill>
        <p:spPr>
          <a:xfrm>
            <a:off x="1775160" y="6102360"/>
            <a:ext cx="1037160" cy="494640"/>
          </a:xfrm>
          <a:prstGeom prst="rect">
            <a:avLst/>
          </a:prstGeom>
          <a:ln>
            <a:noFill/>
          </a:ln>
        </p:spPr>
      </p:pic>
      <p:pic>
        <p:nvPicPr>
          <p:cNvPr id="150" name="Obraz 25" descr=""/>
          <p:cNvPicPr/>
          <p:nvPr/>
        </p:nvPicPr>
        <p:blipFill>
          <a:blip r:embed="rId6"/>
          <a:stretch/>
        </p:blipFill>
        <p:spPr>
          <a:xfrm>
            <a:off x="5293800" y="6067800"/>
            <a:ext cx="1306080" cy="510840"/>
          </a:xfrm>
          <a:prstGeom prst="rect">
            <a:avLst/>
          </a:prstGeom>
          <a:ln>
            <a:noFill/>
          </a:ln>
        </p:spPr>
      </p:pic>
      <p:pic>
        <p:nvPicPr>
          <p:cNvPr id="151" name="Obraz 19" descr=""/>
          <p:cNvPicPr/>
          <p:nvPr/>
        </p:nvPicPr>
        <p:blipFill>
          <a:blip r:embed="rId7"/>
          <a:stretch/>
        </p:blipFill>
        <p:spPr>
          <a:xfrm>
            <a:off x="407520" y="6185880"/>
            <a:ext cx="1037160" cy="359280"/>
          </a:xfrm>
          <a:prstGeom prst="rect">
            <a:avLst/>
          </a:prstGeom>
          <a:ln>
            <a:noFill/>
          </a:ln>
        </p:spPr>
      </p:pic>
      <p:pic>
        <p:nvPicPr>
          <p:cNvPr id="152" name="Obraz 4" descr=""/>
          <p:cNvPicPr/>
          <p:nvPr/>
        </p:nvPicPr>
        <p:blipFill>
          <a:blip r:embed="rId8"/>
          <a:stretch/>
        </p:blipFill>
        <p:spPr>
          <a:xfrm>
            <a:off x="6816240" y="6129360"/>
            <a:ext cx="5086440" cy="405000"/>
          </a:xfrm>
          <a:prstGeom prst="rect">
            <a:avLst/>
          </a:prstGeom>
          <a:ln>
            <a:noFill/>
          </a:ln>
        </p:spPr>
      </p:pic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551520" y="365040"/>
            <a:ext cx="7920360" cy="936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Kliknij, aby edytować styl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 lIns="90000" rIns="90000" tIns="45000" bIns="45000"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69F0A80-3B0A-425A-BB0C-74DC5EEC932C}" type="slidenum">
              <a:rPr b="0" lang="pl-PL" sz="1400" spc="-1" strike="noStrike">
                <a:solidFill>
                  <a:srgbClr val="000000"/>
                </a:solidFill>
                <a:latin typeface="Arial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 Light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3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6" Type="http://schemas.openxmlformats.org/officeDocument/2006/relationships/image" Target="../media/image41.wmf"/><Relationship Id="rId7" Type="http://schemas.openxmlformats.org/officeDocument/2006/relationships/image" Target="../media/image42.png"/><Relationship Id="rId8" Type="http://schemas.openxmlformats.org/officeDocument/2006/relationships/image" Target="../media/image43.wmf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12360240" cy="695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0" y="2781000"/>
            <a:ext cx="4572720" cy="24012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505080" y="3051360"/>
            <a:ext cx="3718440" cy="186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Program priorytetowy „Czyste Powietrze”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projekt realizowany we współpracy Ministerstwa Środowiska i partnerów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02" name="Obraz 16" descr=""/>
          <p:cNvPicPr/>
          <p:nvPr/>
        </p:nvPicPr>
        <p:blipFill>
          <a:blip r:embed="rId1"/>
          <a:stretch/>
        </p:blipFill>
        <p:spPr>
          <a:xfrm>
            <a:off x="623520" y="692640"/>
            <a:ext cx="3378960" cy="1367640"/>
          </a:xfrm>
          <a:prstGeom prst="rect">
            <a:avLst/>
          </a:prstGeom>
          <a:ln>
            <a:noFill/>
          </a:ln>
        </p:spPr>
      </p:pic>
      <p:pic>
        <p:nvPicPr>
          <p:cNvPr id="203" name="Obraz 18" descr=""/>
          <p:cNvPicPr/>
          <p:nvPr/>
        </p:nvPicPr>
        <p:blipFill>
          <a:blip r:embed="rId2"/>
          <a:stretch/>
        </p:blipFill>
        <p:spPr>
          <a:xfrm>
            <a:off x="4564440" y="0"/>
            <a:ext cx="7795800" cy="5181840"/>
          </a:xfrm>
          <a:prstGeom prst="rect">
            <a:avLst/>
          </a:prstGeom>
          <a:ln>
            <a:noFill/>
          </a:ln>
        </p:spPr>
      </p:pic>
      <p:pic>
        <p:nvPicPr>
          <p:cNvPr id="204" name="Obraz 7" descr=""/>
          <p:cNvPicPr/>
          <p:nvPr/>
        </p:nvPicPr>
        <p:blipFill>
          <a:blip r:embed="rId3"/>
          <a:stretch/>
        </p:blipFill>
        <p:spPr>
          <a:xfrm>
            <a:off x="6795720" y="5671440"/>
            <a:ext cx="703800" cy="678600"/>
          </a:xfrm>
          <a:prstGeom prst="rect">
            <a:avLst/>
          </a:prstGeom>
          <a:ln>
            <a:noFill/>
          </a:ln>
        </p:spPr>
      </p:pic>
      <p:pic>
        <p:nvPicPr>
          <p:cNvPr id="205" name="Obraz 9" descr=""/>
          <p:cNvPicPr/>
          <p:nvPr/>
        </p:nvPicPr>
        <p:blipFill>
          <a:blip r:embed="rId4"/>
          <a:stretch/>
        </p:blipFill>
        <p:spPr>
          <a:xfrm>
            <a:off x="7947360" y="5639400"/>
            <a:ext cx="1312560" cy="741600"/>
          </a:xfrm>
          <a:prstGeom prst="rect">
            <a:avLst/>
          </a:prstGeom>
          <a:ln>
            <a:noFill/>
          </a:ln>
        </p:spPr>
      </p:pic>
      <p:pic>
        <p:nvPicPr>
          <p:cNvPr id="206" name="Obraz 8" descr=""/>
          <p:cNvPicPr/>
          <p:nvPr/>
        </p:nvPicPr>
        <p:blipFill>
          <a:blip r:embed="rId5"/>
          <a:stretch/>
        </p:blipFill>
        <p:spPr>
          <a:xfrm>
            <a:off x="4943880" y="5711400"/>
            <a:ext cx="1404360" cy="669600"/>
          </a:xfrm>
          <a:prstGeom prst="rect">
            <a:avLst/>
          </a:prstGeom>
          <a:ln>
            <a:noFill/>
          </a:ln>
        </p:spPr>
      </p:pic>
      <p:pic>
        <p:nvPicPr>
          <p:cNvPr id="207" name="Obraz 1" descr=""/>
          <p:cNvPicPr/>
          <p:nvPr/>
        </p:nvPicPr>
        <p:blipFill>
          <a:blip r:embed="rId6"/>
          <a:stretch/>
        </p:blipFill>
        <p:spPr>
          <a:xfrm>
            <a:off x="9707400" y="5664240"/>
            <a:ext cx="1768320" cy="691920"/>
          </a:xfrm>
          <a:prstGeom prst="rect">
            <a:avLst/>
          </a:prstGeom>
          <a:ln>
            <a:noFill/>
          </a:ln>
        </p:spPr>
      </p:pic>
      <p:pic>
        <p:nvPicPr>
          <p:cNvPr id="208" name="Obraz 8" descr=""/>
          <p:cNvPicPr/>
          <p:nvPr/>
        </p:nvPicPr>
        <p:blipFill>
          <a:blip r:embed="rId7"/>
          <a:stretch/>
        </p:blipFill>
        <p:spPr>
          <a:xfrm>
            <a:off x="1144800" y="5626800"/>
            <a:ext cx="2283120" cy="79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23520" y="1340640"/>
            <a:ext cx="11160720" cy="4464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"/>
              </a:rPr>
              <a:t>Okres, w którym mogą być ponoszone koszty kwalifikowane: od 01.01.2018 r. do 30.06.2029 r.</a:t>
            </a:r>
            <a:endParaRPr b="0" lang="pl-PL" sz="21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"/>
              </a:rPr>
              <a:t>Maksymalne koszty kwalifikowane, od których jest liczona wysokość dotacji – </a:t>
            </a:r>
            <a:r>
              <a:rPr b="1" lang="pl-PL" sz="2100" spc="-1" strike="noStrike">
                <a:solidFill>
                  <a:srgbClr val="548235"/>
                </a:solidFill>
                <a:latin typeface="Calibri"/>
              </a:rPr>
              <a:t>53 tys. zł</a:t>
            </a:r>
            <a:endParaRPr b="0" lang="pl-PL" sz="21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 Light"/>
              </a:rPr>
              <a:t>Minimalna wartość kosztów kwalifikowanych przedsięwzięcia – </a:t>
            </a:r>
            <a:r>
              <a:rPr b="1" lang="pl-PL" sz="2100" spc="-1" strike="noStrike">
                <a:solidFill>
                  <a:srgbClr val="548235"/>
                </a:solidFill>
                <a:latin typeface="Calibri"/>
              </a:rPr>
              <a:t>7 tys. zł</a:t>
            </a:r>
            <a:endParaRPr b="0" lang="pl-PL" sz="21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 Light"/>
              </a:rPr>
              <a:t>Oprocentowanie zmienne pożyczki wynosi WIBOR 12M + 70 pkt bazowych i </a:t>
            </a:r>
            <a:r>
              <a:rPr b="1" lang="pl-PL" sz="2100" spc="-1" strike="noStrike">
                <a:solidFill>
                  <a:srgbClr val="548235"/>
                </a:solidFill>
                <a:latin typeface="Calibri"/>
              </a:rPr>
              <a:t>nie mniej niż 2% rocznie</a:t>
            </a:r>
            <a:endParaRPr b="0" lang="pl-PL" sz="21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 Light"/>
              </a:rPr>
              <a:t>Planowany okres spłaty pożyczki: </a:t>
            </a:r>
            <a:r>
              <a:rPr b="1" lang="pl-PL" sz="2100" spc="-1" strike="noStrike">
                <a:solidFill>
                  <a:srgbClr val="548235"/>
                </a:solidFill>
                <a:latin typeface="Calibri"/>
              </a:rPr>
              <a:t>do 15 lat (180 miesięcy)</a:t>
            </a:r>
            <a:endParaRPr b="0" lang="pl-PL" sz="21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 Light"/>
              </a:rPr>
              <a:t>Możliwa karencja (zwłoka) w spłacie: </a:t>
            </a:r>
            <a:r>
              <a:rPr b="1" lang="pl-PL" sz="2100" spc="-1" strike="noStrike">
                <a:solidFill>
                  <a:srgbClr val="548235"/>
                </a:solidFill>
                <a:latin typeface="Calibri"/>
              </a:rPr>
              <a:t>nie dłużej niż 12 miesięcy od zakończenia realizacji przedsięwzięcia</a:t>
            </a:r>
            <a:endParaRPr b="0" lang="pl-PL" sz="21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199"/>
              </a:spcAft>
              <a:buClr>
                <a:srgbClr val="70ad47"/>
              </a:buClr>
              <a:buFont typeface="Wingdings" charset="2"/>
              <a:buChar char=""/>
            </a:pPr>
            <a:r>
              <a:rPr b="0" lang="pl-PL" sz="2100" spc="-1" strike="noStrike">
                <a:solidFill>
                  <a:srgbClr val="548235"/>
                </a:solidFill>
                <a:latin typeface="Calibri Light"/>
              </a:rPr>
              <a:t>Udział powierzchni, na której prowadzona jest działalność gospodarcza, w całkowitej ogrzewanej powierzchni budynku, pomniejsza koszt kwalifikowany przedsięwzięcia</a:t>
            </a:r>
            <a:endParaRPr b="0" lang="pl-PL" sz="21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838080" y="188640"/>
            <a:ext cx="79228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Warunki dofinansowania – aspekty finansowe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730800" y="1268640"/>
            <a:ext cx="10730160" cy="4464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Okres realizacji przedsięwzięcia: </a:t>
            </a:r>
            <a:r>
              <a:rPr b="1" lang="pl-PL" sz="1800" spc="-1" strike="noStrike">
                <a:solidFill>
                  <a:srgbClr val="548235"/>
                </a:solidFill>
                <a:latin typeface="Calibri Light"/>
              </a:rPr>
              <a:t>do 24 miesięcy od daty zawarcia umowy o dofinansowanie, lecz nie później niż do 30.06.2029 r.</a:t>
            </a: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Rozpoczęcie przedsięwzięcia rozumiane jest jako poniesienie pierwszego kosztu kwalifikowanego </a:t>
            </a:r>
            <a:br/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(data wystawienia pierwszej faktury lub równoważnego dokumentu księgowego) związanego z realizacją przedsięwzięcia i może nastąpić:</a:t>
            </a:r>
            <a:endParaRPr b="0" lang="pl-PL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od 01.01.2018 lecz nie wcześniej, niż 12 miesięcy przed dniem złożenia wniosku o dofinansowanie </a:t>
            </a:r>
            <a:br/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dla wniosków złożonych do 30.06.2019 r.,</a:t>
            </a:r>
            <a:endParaRPr b="0" lang="pl-PL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nie wcześniej niż złożenie wniosku o dofinansowanie, dla wniosków złożonych od 01.07.2019r ., </a:t>
            </a:r>
            <a:br/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z wyłączeniem dokumentacji projektowej i audytu energetycznego, które mogą być wykonane wcześniej.</a:t>
            </a: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1" lang="pl-PL" sz="1800" spc="-1" strike="noStrike">
                <a:solidFill>
                  <a:srgbClr val="548235"/>
                </a:solidFill>
                <a:latin typeface="Calibri Light"/>
              </a:rPr>
              <a:t>Przedsięwzięcie nie może zostać zakończone przed dniem złożenia wniosku o dofinansowanie</a:t>
            </a: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; </a:t>
            </a:r>
            <a:br/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data zakończenia realizacji będzie potwierdzona w protokole końcowym.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Warunki dofinansowania – czas realizacji inwestycji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Table 1"/>
          <p:cNvGraphicFramePr/>
          <p:nvPr/>
        </p:nvGraphicFramePr>
        <p:xfrm>
          <a:off x="191520" y="1340640"/>
          <a:ext cx="11737080" cy="2614320"/>
        </p:xfrm>
        <a:graphic>
          <a:graphicData uri="http://schemas.openxmlformats.org/drawingml/2006/table">
            <a:tbl>
              <a:tblPr/>
              <a:tblGrid>
                <a:gridCol w="8208720"/>
                <a:gridCol w="1440000"/>
                <a:gridCol w="2088360"/>
              </a:tblGrid>
              <a:tr h="82188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Nazwa elementu przedsięwzięcia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Jednostka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Maksymalny jednostkowy koszt kwalifikowany na jeden budynek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42048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audyt energetyczny budynku przed realizacją przedsięwzięcia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szt.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52992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dokumentacja projektowa związana z modernizacją, przebudową dachu (części konstrukcyjnych dachu)</a:t>
                      </a:r>
                      <a:br/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wraz z dociepleniem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szt.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42048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dokumentacja projektowa modernizacji instalacji wewnętrznych oraz wymiany źródła ciepła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szt.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42156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ekspertyza ornitologiczna i chiropterologiczna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szt.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500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4" name="Table 2"/>
          <p:cNvGraphicFramePr/>
          <p:nvPr/>
        </p:nvGraphicFramePr>
        <p:xfrm>
          <a:off x="191520" y="3903480"/>
          <a:ext cx="11737080" cy="1829520"/>
        </p:xfrm>
        <a:graphic>
          <a:graphicData uri="http://schemas.openxmlformats.org/drawingml/2006/table">
            <a:tbl>
              <a:tblPr/>
              <a:tblGrid>
                <a:gridCol w="8208720"/>
                <a:gridCol w="1440000"/>
                <a:gridCol w="2088360"/>
              </a:tblGrid>
              <a:tr h="50076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Nazwa elementu przedsięwzięcia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Jednostka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Maksymalny jednostkowy koszt kwalifikowany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41400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docieplenie przegród budowlanych oraz uzasadnione prace towarzyszące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b="0" lang="pl-PL" sz="14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powierzchni przegrody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150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50076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wymiana stolarki zewnętrznej, w tym: okien, okien połaciowych, drzwi balkonowych, powierzchni przezroczystych nieotwieralnych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b="0" lang="pl-PL" sz="14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powierzchni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700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414000">
                <a:tc>
                  <a:txBody>
                    <a:bodyPr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wymiana drzwi zewnętrznych/bram garażowych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b="0" lang="pl-PL" sz="14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powierzchni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2000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  <p:sp>
        <p:nvSpPr>
          <p:cNvPr id="245" name="CustomShape 3"/>
          <p:cNvSpPr/>
          <p:nvPr/>
        </p:nvSpPr>
        <p:spPr>
          <a:xfrm>
            <a:off x="8400240" y="5772960"/>
            <a:ext cx="4104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200" spc="-1" strike="noStrike">
                <a:solidFill>
                  <a:srgbClr val="000000"/>
                </a:solidFill>
                <a:latin typeface="Calibri"/>
              </a:rPr>
              <a:t>* koszty przekraczające wartości w tabelach</a:t>
            </a:r>
            <a:br/>
            <a:r>
              <a:rPr b="0" lang="pl-PL" sz="1200" spc="-1" strike="noStrike">
                <a:solidFill>
                  <a:srgbClr val="000000"/>
                </a:solidFill>
                <a:latin typeface="Calibri"/>
              </a:rPr>
              <a:t>   stanowią koszty niekwalifikowane 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Arial"/>
              </a:rPr>
              <a:t>Maksymalny jednostkowy poziom kosztów kwalifikowanych pojedynczego elementu przedsięwzięcia*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Table 1"/>
          <p:cNvGraphicFramePr/>
          <p:nvPr/>
        </p:nvGraphicFramePr>
        <p:xfrm>
          <a:off x="191520" y="1340640"/>
          <a:ext cx="11737080" cy="4302000"/>
        </p:xfrm>
        <a:graphic>
          <a:graphicData uri="http://schemas.openxmlformats.org/drawingml/2006/table">
            <a:tbl>
              <a:tblPr/>
              <a:tblGrid>
                <a:gridCol w="8496720"/>
                <a:gridCol w="1008000"/>
                <a:gridCol w="2232360"/>
              </a:tblGrid>
              <a:tr h="378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Nazwa elementu przedsięwzięcia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Jednostka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Maksymalny jednostkowy koszt kwalifikowany na jeden budynek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węzeł cieplny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8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kotły na paliwo stałe (biomasa) wraz z systemem odprowadzania spalin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20 000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522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kotły na paliwo stałe (węgiel) wraz z systemem odprowadzania spalin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60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system ogrzewania elektrycznego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60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kotły gazowe kondensacyjne, olejowe, system odprowadzania spalin, zbiornik na gaz/olej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15 000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60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pompy ciepła powietrzne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288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pompy ciepła odbierające ciepło z gruntu lub wody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45 000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60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instalacje wewnętrzne ogrzewania i ciepłej wody użytkowej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15 000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288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wentylacja mechaniczna wraz z odzyskiem ciepła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 10 000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24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kolektory słoneczne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06000">
                <a:tc>
                  <a:txBody>
                    <a:bodyPr lIns="9360" rIns="9360" tIns="936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mikroinstalacja fotowoltaiczna**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30 000 zł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  <p:sp>
        <p:nvSpPr>
          <p:cNvPr id="248" name="CustomShape 2"/>
          <p:cNvSpPr/>
          <p:nvPr/>
        </p:nvSpPr>
        <p:spPr>
          <a:xfrm>
            <a:off x="8040240" y="5669640"/>
            <a:ext cx="446400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(**) Koszt kwalifikowany instalacji za 1KWp wynosi maksymalnie 6000 zł. 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Maksymalny jednostkowy poziom kosztów kwalifikowanych pojedynczego elementu przedsięwzięcia (2)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7824240" y="5229360"/>
            <a:ext cx="410400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(***) tylko w przypadku podłączenia nowego źródła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(****) z wyłączeniem kosztu ponoszonego przez operatora sieci dystrybucyjnej w przypadku mikroinstalacji fotowoltaicznej </a:t>
            </a:r>
            <a:endParaRPr b="0" lang="pl-PL" sz="1400" spc="-1" strike="noStrike">
              <a:latin typeface="Arial"/>
            </a:endParaRPr>
          </a:p>
        </p:txBody>
      </p:sp>
      <p:graphicFrame>
        <p:nvGraphicFramePr>
          <p:cNvPr id="251" name="Table 2"/>
          <p:cNvGraphicFramePr/>
          <p:nvPr/>
        </p:nvGraphicFramePr>
        <p:xfrm>
          <a:off x="443520" y="1340640"/>
          <a:ext cx="11304720" cy="3888000"/>
        </p:xfrm>
        <a:graphic>
          <a:graphicData uri="http://schemas.openxmlformats.org/drawingml/2006/table">
            <a:tbl>
              <a:tblPr/>
              <a:tblGrid>
                <a:gridCol w="6552720"/>
                <a:gridCol w="1296000"/>
                <a:gridCol w="3456360"/>
              </a:tblGrid>
              <a:tr h="972000">
                <a:tc>
                  <a:txBody>
                    <a:bodyPr lIns="12240" rIns="12240" tIns="1224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1" lang="pl-PL" sz="17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Nazwa elementu przedsięwzięcia</a:t>
                      </a:r>
                      <a:endParaRPr b="0" lang="pl-PL" sz="17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7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Jednostka</a:t>
                      </a:r>
                      <a:endParaRPr b="0" lang="pl-PL" sz="17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7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Maksymalny jednostkowy koszt kwalifikowany na jeden budynek</a:t>
                      </a:r>
                      <a:endParaRPr b="0" lang="pl-PL" sz="17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972000">
                <a:tc>
                  <a:txBody>
                    <a:bodyPr lIns="12240" rIns="12240" tIns="1224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przyłącze i instalacja wewnętrzna gazowa/olejowa (***)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5 000 zł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972000">
                <a:tc>
                  <a:txBody>
                    <a:bodyPr lIns="12240" rIns="12240" tIns="1224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przyłącze cieplne (***)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10 000 zł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972000">
                <a:tc>
                  <a:txBody>
                    <a:bodyPr lIns="12240" rIns="12240" tIns="1224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przyłącze i instalacje wewnętrzne elektroenergetyczne (****)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zestaw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12240" rIns="12240" tIns="122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8 000 zł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12240" marR="122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  <p:sp>
        <p:nvSpPr>
          <p:cNvPr id="252" name="CustomShape 3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Maksymalny jednostkowy poziom kosztów kwalifikowanych pojedynczego elementu przedsięwzięcia (3)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8832240" y="1467360"/>
            <a:ext cx="3240000" cy="30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Tabela nr 1 dotyczy Wnioskodawców, którzy nie mogą skorzystać z ulgi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termomodernizacyjnej, w szczególności Wnioskodawców, których dochody nie podlegają opodatkowaniu na podstawie przepisów o podatku dochodowym od osób fizycznych oraz Wnioskodawców korzystających z dofinansowania dotyczącego nowo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budowanych budynków jednorodzinnych.</a:t>
            </a:r>
            <a:endParaRPr b="0" lang="pl-PL" sz="1600" spc="-1" strike="noStrike">
              <a:latin typeface="Arial"/>
            </a:endParaRPr>
          </a:p>
        </p:txBody>
      </p:sp>
      <p:graphicFrame>
        <p:nvGraphicFramePr>
          <p:cNvPr id="254" name="Table 2"/>
          <p:cNvGraphicFramePr/>
          <p:nvPr/>
        </p:nvGraphicFramePr>
        <p:xfrm>
          <a:off x="191520" y="1340640"/>
          <a:ext cx="8496720" cy="3998880"/>
        </p:xfrm>
        <a:graphic>
          <a:graphicData uri="http://schemas.openxmlformats.org/drawingml/2006/table">
            <a:tbl>
              <a:tblPr/>
              <a:tblGrid>
                <a:gridCol w="1123560"/>
                <a:gridCol w="2527920"/>
                <a:gridCol w="2106360"/>
                <a:gridCol w="1404360"/>
                <a:gridCol w="1334520"/>
              </a:tblGrid>
              <a:tr h="470160">
                <a:tc row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Grupa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Kwota średniego miesięcznego dochodu / osoba w zł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Dotacja</a:t>
                      </a:r>
                      <a:br/>
                      <a:br/>
                      <a:r>
                        <a:rPr b="0" lang="pl-PL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(procent kosztów kwalifikowanych przewidzianych do wsparcia dotacyjnego)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Pożyczka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82188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uzupełnienie do wartości dotacji</a:t>
                      </a:r>
                      <a:endParaRPr b="0" lang="pl-PL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pozostałe koszty kwalifikowane</a:t>
                      </a:r>
                      <a:endParaRPr b="0" lang="pl-PL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87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600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90%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87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601 - 800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20%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87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801 - 1 000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70%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87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1 001 - 1 200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60%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40%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87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1 201 - 1 400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50%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50%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870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1 401 - 1 600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40%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60%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848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powyżej 1 600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70%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sp>
        <p:nvSpPr>
          <p:cNvPr id="255" name="CustomShape 3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Intensywność dofinansowania – tabela nr 1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8832240" y="1467360"/>
            <a:ext cx="3240000" cy="398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Tabela nr 2 dotyczy Wnioskodawców, którzy rozliczając się indywidualnie lub wspólnie z małżonkiem, będą mogli skorzystać z ulgi termomodernizacyjnej na zasadach określonych w ustawie z dnia 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9 listopada 2018 r. o zmianie ustawy 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o podatku dochodowym od osób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fizycznych oraz ustawy o zryczałtowanym podatku dochodowym od niektórych przychodów osiąganych przez osoby fizyczne (Dz. U. z 2018 r. poz. 2246).</a:t>
            </a:r>
            <a:endParaRPr b="0" lang="pl-PL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Dotacja w Programie stanowi uzupełnienie korzyści wynikających 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  <a:ea typeface="Times New Roman"/>
              </a:rPr>
              <a:t>z ulgi termomodernizacyjnej.</a:t>
            </a:r>
            <a:endParaRPr b="0" lang="pl-PL" sz="1600" spc="-1" strike="noStrike">
              <a:latin typeface="Arial"/>
            </a:endParaRPr>
          </a:p>
        </p:txBody>
      </p:sp>
      <p:graphicFrame>
        <p:nvGraphicFramePr>
          <p:cNvPr id="257" name="Table 2"/>
          <p:cNvGraphicFramePr/>
          <p:nvPr/>
        </p:nvGraphicFramePr>
        <p:xfrm>
          <a:off x="191520" y="1196640"/>
          <a:ext cx="8496720" cy="4817880"/>
        </p:xfrm>
        <a:graphic>
          <a:graphicData uri="http://schemas.openxmlformats.org/drawingml/2006/table">
            <a:tbl>
              <a:tblPr/>
              <a:tblGrid>
                <a:gridCol w="792000"/>
                <a:gridCol w="2016000"/>
                <a:gridCol w="1512000"/>
                <a:gridCol w="1440000"/>
                <a:gridCol w="1368000"/>
                <a:gridCol w="1368720"/>
              </a:tblGrid>
              <a:tr h="429480">
                <a:tc row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Grupa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Kwota średniego miesięcznego dochodu / osoba w zł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Dotacja</a:t>
                      </a:r>
                      <a:br/>
                      <a:br/>
                      <a:r>
                        <a:rPr b="0" lang="pl-PL" sz="9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(procent kosztów kwalifikowanych przewidzianych do wsparcia dotacyjnego)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Pożyczka</a:t>
                      </a:r>
                      <a:endParaRPr b="0" lang="pl-PL" sz="16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Kwota rocznego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dochodu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wnioskodawcy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[zł]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104364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uzupełnienie do wartości dotacji</a:t>
                      </a:r>
                      <a:endParaRPr b="0" lang="pl-PL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pozostałe koszty kwalifikowane</a:t>
                      </a:r>
                      <a:endParaRPr b="0" lang="pl-PL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53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600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90%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 rowSpan="6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Nie dotyczy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53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601 - 800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20%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53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801 - 1 000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67%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33%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53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1 001 - 1 200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55%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45%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53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1 201 - 1 400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43%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57%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5352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1 401 - 1 600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70%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353520">
                <a:tc rowSpan="3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 rowSpan="3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powyżej 1 600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18%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82%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85 528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4359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15%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85%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od 85 529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125 528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4359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100%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powyżej 125 528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sp>
        <p:nvSpPr>
          <p:cNvPr id="258" name="CustomShape 3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Intensywność dofinansowania – tabela nr 2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730800" y="1340640"/>
            <a:ext cx="1073016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lvl="1" marL="743040" indent="-285480">
              <a:lnSpc>
                <a:spcPct val="100000"/>
              </a:lnSpc>
              <a:buClr>
                <a:srgbClr val="548235"/>
              </a:buClr>
              <a:buFont typeface="Wingdings" charset="2"/>
              <a:buChar char=""/>
            </a:pPr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Przedsięwzięcie nie może być realizowane w budynkach wykorzystywanych sezonowo</a:t>
            </a:r>
            <a:br/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(np. domki letniskowe)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800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Nowo montowane kotły na paliwo stałe (biomasę/węgiel) muszą spełniać wymogi</a:t>
            </a:r>
            <a:br/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rozporządzenia Komisji (UE) 2015/1189 (ekoprojekt - wymogi od 01.01.2020r.)</a:t>
            </a:r>
            <a:endParaRPr b="0" lang="pl-PL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800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Nowe kotły na paliwa gazowe i olej opałowy do celów grzewczych muszą spełniać wymogi klasy efektywności energetycznej minimum A</a:t>
            </a:r>
            <a:endParaRPr b="0" lang="pl-PL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800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Nowe pompy ciepła do celów grzewczych muszą spełniać wymogi klasy efektywności energetycznej minimum A+</a:t>
            </a:r>
            <a:endParaRPr b="0" lang="pl-PL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548235"/>
              </a:buClr>
              <a:buFont typeface="Wingdings" charset="2"/>
              <a:buChar char=""/>
            </a:pPr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Zmodernizowane przegrody zewnętrzne (ściany, okna, drzwi) muszą spełniać normy określone</a:t>
            </a:r>
            <a:br/>
            <a:r>
              <a:rPr b="0" lang="pl-PL" sz="2000" spc="-1" strike="noStrike">
                <a:solidFill>
                  <a:srgbClr val="548235"/>
                </a:solidFill>
                <a:latin typeface="Calibri Light"/>
              </a:rPr>
              <a:t>w Warunkach Technicznych, obowiązujących od 31.12.2020 r.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Ważne informacje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730800" y="1340640"/>
            <a:ext cx="1073016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2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Ważne informacje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1703520" y="2349000"/>
            <a:ext cx="8965080" cy="244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730800" y="1340640"/>
            <a:ext cx="1073016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  <a:spcAft>
                <a:spcPts val="601"/>
              </a:spcAft>
            </a:pPr>
            <a:r>
              <a:rPr b="1" lang="pl-PL" sz="1900" spc="-1" strike="noStrike">
                <a:solidFill>
                  <a:srgbClr val="548235"/>
                </a:solidFill>
                <a:latin typeface="Calibri"/>
              </a:rPr>
              <a:t>Warunki dla wszystkich budynków</a:t>
            </a:r>
            <a:endParaRPr b="0" lang="pl-PL" sz="19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1900" spc="-1" strike="noStrike">
                <a:solidFill>
                  <a:srgbClr val="548235"/>
                </a:solidFill>
                <a:latin typeface="Calibri Light"/>
              </a:rPr>
              <a:t>W przypadku montażu indywidualnego źródła ciepła realizacja inwestycji może być wspierana jedynie w sytuacji, gdy podłączenie do sieci ciepłowniczej na danym obszarze nie jest możliwe lub nie jest uzasadnione ekonomicznie.</a:t>
            </a:r>
            <a:endParaRPr b="0" lang="pl-PL" sz="19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1900" spc="-1" strike="noStrike">
                <a:solidFill>
                  <a:srgbClr val="548235"/>
                </a:solidFill>
                <a:latin typeface="Calibri Light"/>
              </a:rPr>
              <a:t>Warunkiem montażu kotła na węgiel, a od 1.07.2019 r. wszystkich kotłów na paliwo stałe, jest brak możliwości podłączenia lub brak uzasadnienia ekonomicznego podłączenia do sieci dystrybucji gazu.</a:t>
            </a:r>
            <a:endParaRPr b="0" lang="pl-PL" sz="19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</a:pPr>
            <a:r>
              <a:rPr b="1" lang="pl-PL" sz="1900" spc="-1" strike="noStrike">
                <a:solidFill>
                  <a:srgbClr val="548235"/>
                </a:solidFill>
                <a:latin typeface="Calibri"/>
              </a:rPr>
              <a:t>Warunki dla nowych budynków</a:t>
            </a:r>
            <a:endParaRPr b="0" lang="pl-PL" sz="19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1900" spc="-1" strike="noStrike">
                <a:solidFill>
                  <a:srgbClr val="548235"/>
                </a:solidFill>
                <a:latin typeface="Calibri Light"/>
              </a:rPr>
              <a:t>W budynku nowo budowanym finansowany jest jedynie zakup i montaż źródła ciepła wraz </a:t>
            </a:r>
            <a:br/>
            <a:r>
              <a:rPr b="0" lang="pl-PL" sz="1900" spc="-1" strike="noStrike">
                <a:solidFill>
                  <a:srgbClr val="548235"/>
                </a:solidFill>
                <a:latin typeface="Calibri Light"/>
              </a:rPr>
              <a:t>z przyłączami, wentylacja mechaniczna z odzyskiem ciepła oraz mikroinstalacja fotowoltaiczna </a:t>
            </a:r>
            <a:br/>
            <a:r>
              <a:rPr b="0" lang="pl-PL" sz="1900" spc="-1" strike="noStrike">
                <a:solidFill>
                  <a:srgbClr val="548235"/>
                </a:solidFill>
                <a:latin typeface="Calibri Light"/>
              </a:rPr>
              <a:t>i kolektory słoneczne. </a:t>
            </a:r>
            <a:endParaRPr b="0" lang="pl-PL" sz="19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1900" spc="-1" strike="noStrike">
                <a:solidFill>
                  <a:srgbClr val="548235"/>
                </a:solidFill>
                <a:latin typeface="Calibri Light"/>
              </a:rPr>
              <a:t>Wymiana źródła ciepła jest możliwa jedynie w przypadku, gdy przegrody spełniają/ będą spełniać normy określone w Warunkach Technicznych, obowiązujących od 31.12.2020 r.</a:t>
            </a:r>
            <a:endParaRPr b="0" lang="pl-PL" sz="1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pl-PL" sz="19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Ważne informacje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37840" y="2337840"/>
            <a:ext cx="5096880" cy="189036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Środki NFOŚiGW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6557040" y="2349000"/>
            <a:ext cx="5096880" cy="189036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800280" indent="-342720">
              <a:lnSpc>
                <a:spcPct val="15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Środki WFOŚiGW</a:t>
            </a:r>
            <a:endParaRPr b="0" lang="pl-PL" sz="2800" spc="-1" strike="noStrike">
              <a:latin typeface="Arial"/>
            </a:endParaRPr>
          </a:p>
          <a:p>
            <a:pPr lvl="1" marL="800280" indent="-342720">
              <a:lnSpc>
                <a:spcPct val="15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Środki inne np. BOŚ Bank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838080" y="188640"/>
            <a:ext cx="79228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Program priorytetowy „Czyste Powietrze”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30800" y="1340640"/>
            <a:ext cx="1069344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1" lang="pl-PL" sz="2000" spc="-1" strike="noStrike">
                <a:solidFill>
                  <a:srgbClr val="548235"/>
                </a:solidFill>
                <a:latin typeface="Calibri"/>
              </a:rPr>
              <a:t>Cel finansowania </a:t>
            </a:r>
            <a:endParaRPr b="0" lang="pl-PL" sz="2000" spc="-1" strike="noStrike">
              <a:latin typeface="Arial"/>
            </a:endParaRPr>
          </a:p>
          <a:p>
            <a:pPr lvl="2" marL="99720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koszty niekwalifikowane Programu Czyste Powietrze, w szczególności koszty przekraczające jednostkowe koszty kwalifikowane</a:t>
            </a: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1" lang="pl-PL" sz="2000" spc="-1" strike="noStrike">
                <a:solidFill>
                  <a:srgbClr val="548235"/>
                </a:solidFill>
                <a:latin typeface="Calibri"/>
              </a:rPr>
              <a:t>Kredytobiorcy</a:t>
            </a:r>
            <a:endParaRPr b="0" lang="pl-PL" sz="2000" spc="-1" strike="noStrike">
              <a:latin typeface="Arial"/>
            </a:endParaRPr>
          </a:p>
          <a:p>
            <a:pPr lvl="1" marL="99720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osoby fizyczne, beneficjenci Programu Czyste Powietrze</a:t>
            </a: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1" lang="pl-PL" sz="2000" spc="-1" strike="noStrike">
                <a:solidFill>
                  <a:srgbClr val="548235"/>
                </a:solidFill>
                <a:latin typeface="Calibri"/>
              </a:rPr>
              <a:t>Wysokość kredytu</a:t>
            </a:r>
            <a:endParaRPr b="0" lang="pl-PL" sz="2000" spc="-1" strike="noStrike">
              <a:latin typeface="Arial"/>
            </a:endParaRPr>
          </a:p>
          <a:p>
            <a:pPr lvl="2" marL="99720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do 60.000 PLN</a:t>
            </a: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1" lang="pl-PL" sz="2000" spc="-1" strike="noStrike">
                <a:solidFill>
                  <a:srgbClr val="548235"/>
                </a:solidFill>
                <a:latin typeface="Calibri"/>
              </a:rPr>
              <a:t>Okres kredytowania</a:t>
            </a:r>
            <a:endParaRPr b="0" lang="pl-PL" sz="2000" spc="-1" strike="noStrike">
              <a:latin typeface="Arial"/>
            </a:endParaRPr>
          </a:p>
          <a:p>
            <a:pPr lvl="1" marL="99720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do 10 lat</a:t>
            </a: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b="1" lang="pl-PL" sz="2000" spc="-1" strike="noStrike">
                <a:solidFill>
                  <a:srgbClr val="548235"/>
                </a:solidFill>
                <a:latin typeface="Calibri"/>
              </a:rPr>
              <a:t>Wyróżniki oferty</a:t>
            </a:r>
            <a:endParaRPr b="0" lang="pl-PL" sz="2000" spc="-1" strike="noStrike">
              <a:latin typeface="Arial"/>
            </a:endParaRPr>
          </a:p>
          <a:p>
            <a:pPr lvl="1" marL="99720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szybki i uproszczony proces udzielania pożyczki</a:t>
            </a:r>
            <a:endParaRPr b="0" lang="pl-PL" sz="1800" spc="-1" strike="noStrike">
              <a:latin typeface="Arial"/>
            </a:endParaRPr>
          </a:p>
          <a:p>
            <a:pPr lvl="1" marL="997200" indent="-285480">
              <a:lnSpc>
                <a:spcPct val="100000"/>
              </a:lnSpc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</a:pPr>
            <a:r>
              <a:rPr b="0" lang="pl-PL" sz="1800" spc="-1" strike="noStrike">
                <a:solidFill>
                  <a:srgbClr val="548235"/>
                </a:solidFill>
                <a:latin typeface="Calibri Light"/>
              </a:rPr>
              <a:t>atrakcyjne warunki cenowe: niska prowizja i marża kredytowa od 0,7 p.p. 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838080" y="188640"/>
            <a:ext cx="8857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300" spc="-1" strike="noStrike">
                <a:solidFill>
                  <a:srgbClr val="ffffff"/>
                </a:solidFill>
                <a:latin typeface="Calibri"/>
              </a:rPr>
              <a:t>Finansowanie uzupełniające BOŚ S.A. do Programu Czyste Powietrze</a:t>
            </a:r>
            <a:br/>
            <a:r>
              <a:rPr b="1" lang="pl-PL" sz="1600" spc="-1" strike="noStrike">
                <a:solidFill>
                  <a:srgbClr val="ffffff"/>
                </a:solidFill>
                <a:latin typeface="Calibri"/>
              </a:rPr>
              <a:t>Pożyczka skierowana do beneficjentów Programu </a:t>
            </a:r>
            <a:endParaRPr b="0" lang="pl-PL" sz="16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730800" y="1196640"/>
            <a:ext cx="10730160" cy="4824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  <a:spcAft>
                <a:spcPts val="1800"/>
              </a:spcAft>
            </a:pPr>
            <a:endParaRPr b="0" lang="pl-PL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800"/>
              </a:spcAft>
            </a:pPr>
            <a:r>
              <a:rPr b="1" lang="pl-PL" sz="2800" spc="-1" strike="noStrike">
                <a:solidFill>
                  <a:srgbClr val="548235"/>
                </a:solidFill>
                <a:latin typeface="Calibri"/>
              </a:rPr>
              <a:t>Etap wniosku:</a:t>
            </a:r>
            <a:endParaRPr b="0" lang="pl-PL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Dokumenty potwierdzające wysokość dochodu</a:t>
            </a:r>
            <a:endParaRPr b="0" lang="pl-PL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Oświadczenia w zakresie ochrony danych osobowych – ODO1 i ODO2</a:t>
            </a:r>
            <a:endParaRPr b="0" lang="pl-PL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  <a:ea typeface="Times New Roman"/>
              </a:rPr>
              <a:t>Dokumenty potwierdzające prawo własności budynku, np. umowa sprzedaży </a:t>
            </a:r>
            <a:br/>
            <a:r>
              <a:rPr b="0" lang="pl-PL" sz="2400" spc="-1" strike="noStrike">
                <a:solidFill>
                  <a:srgbClr val="548235"/>
                </a:solidFill>
                <a:latin typeface="Calibri Light"/>
                <a:ea typeface="Times New Roman"/>
              </a:rPr>
              <a:t>w formie aktu notarialnego, jeżeli we wniosku nie podano informacji na temat numeru księgi wieczystej i numeru działki</a:t>
            </a:r>
            <a:endParaRPr b="0" lang="pl-PL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  <a:ea typeface="Times New Roman"/>
              </a:rPr>
              <a:t>Audyt energetyczny budynku, jeśli został wykonany i na jego podstawie przyjęto dane do wniosku</a:t>
            </a:r>
            <a:endParaRPr b="0" lang="pl-PL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</a:pPr>
            <a:br/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pl-PL" sz="24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Wykaz dokumentów dodatkowych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730800" y="1340640"/>
            <a:ext cx="10730160" cy="4536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  <a:spcAft>
                <a:spcPts val="1800"/>
              </a:spcAft>
            </a:pPr>
            <a:r>
              <a:rPr b="1" lang="pl-PL" sz="2800" spc="-1" strike="noStrike">
                <a:solidFill>
                  <a:srgbClr val="548235"/>
                </a:solidFill>
                <a:latin typeface="Calibri"/>
              </a:rPr>
              <a:t>Etap umowy:</a:t>
            </a:r>
            <a:endParaRPr b="0" lang="pl-PL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Obowiązkowe: ustanowienie zabezpieczenia zwrotu środków (np. weksel)</a:t>
            </a:r>
            <a:endParaRPr b="0" lang="pl-PL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Jeżeli dotyczy:</a:t>
            </a:r>
            <a:endParaRPr b="0" lang="pl-PL" sz="24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Oświadczenie współwłaściciela/li jednorodzinnego domu mieszkalnego</a:t>
            </a:r>
            <a:br/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o wyrażeniu zgody na realizację przedsięwzięcia</a:t>
            </a:r>
            <a:endParaRPr b="0" lang="pl-PL" sz="24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Oświadczenie współmałżonka o wyrażeniu zgody na zawarcie umowy dotacji/pożyczki</a:t>
            </a:r>
            <a:endParaRPr b="0" lang="pl-PL" sz="24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Zgłoszenie zamiaru wykonania prac budowlanych lub ostateczna decyzja</a:t>
            </a:r>
            <a:br/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o pozwoleniu na budowę (okazanie), jeśli nie były okazane podczas</a:t>
            </a:r>
            <a:br/>
            <a:r>
              <a:rPr b="0" lang="pl-PL" sz="2400" spc="-1" strike="noStrike">
                <a:solidFill>
                  <a:srgbClr val="548235"/>
                </a:solidFill>
                <a:latin typeface="Calibri Light"/>
              </a:rPr>
              <a:t>wizytacji dopuszczającej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Wykaz dokumentów dodatkowych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730800" y="1340640"/>
            <a:ext cx="1073016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marL="457200">
              <a:lnSpc>
                <a:spcPct val="100000"/>
              </a:lnSpc>
              <a:spcAft>
                <a:spcPts val="1800"/>
              </a:spcAft>
            </a:pPr>
            <a:r>
              <a:rPr b="1" lang="pl-PL" sz="3200" spc="-1" strike="noStrike">
                <a:solidFill>
                  <a:srgbClr val="548235"/>
                </a:solidFill>
                <a:latin typeface="Calibri"/>
              </a:rPr>
              <a:t>Etap rozliczenia:</a:t>
            </a:r>
            <a:endParaRPr b="0" lang="pl-PL" sz="32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800" spc="-1" strike="noStrike">
                <a:solidFill>
                  <a:srgbClr val="548235"/>
                </a:solidFill>
                <a:latin typeface="Calibri Light"/>
              </a:rPr>
              <a:t>Wniosek o płatność z protokołem częściowym lub końcowym</a:t>
            </a:r>
            <a:endParaRPr b="0" lang="pl-PL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800" spc="-1" strike="noStrike">
                <a:solidFill>
                  <a:srgbClr val="548235"/>
                </a:solidFill>
                <a:latin typeface="Calibri Light"/>
              </a:rPr>
              <a:t>Dokumenty księgowe (faktury imienne) potwierdzające zakup materiałów i usług</a:t>
            </a:r>
            <a:endParaRPr b="0" lang="pl-PL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800" spc="-1" strike="noStrike">
                <a:solidFill>
                  <a:srgbClr val="548235"/>
                </a:solidFill>
                <a:latin typeface="Calibri Light"/>
              </a:rPr>
              <a:t>Dokumenty potwierdzające dokonanie płatności (np. potwierdzenie przelewu) w przypadku płatności na rachunek beneficjenta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Wykaz dokumentów dodatkowych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730800" y="1340640"/>
            <a:ext cx="1073016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lvl="1" marL="743040" indent="-285480">
              <a:lnSpc>
                <a:spcPct val="100000"/>
              </a:lnSpc>
              <a:spcAft>
                <a:spcPts val="799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Terminy, sposób składania wniosków i ich rozpatrywania zamieszczone są na stronie </a:t>
            </a:r>
            <a:r>
              <a:rPr b="1" lang="pl-PL" sz="2200" spc="-1" strike="noStrike">
                <a:solidFill>
                  <a:srgbClr val="548235"/>
                </a:solidFill>
                <a:latin typeface="Calibri Light"/>
              </a:rPr>
              <a:t>WFOŚiGW w Poznaniu.</a:t>
            </a:r>
            <a:endParaRPr b="0" lang="pl-PL" sz="22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799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Wnioski beneficjentów będą przyjmowane i obsługiwane przez </a:t>
            </a:r>
            <a:r>
              <a:rPr b="1" lang="pl-PL" sz="2200" spc="-1" strike="noStrike">
                <a:solidFill>
                  <a:srgbClr val="548235"/>
                </a:solidFill>
                <a:latin typeface="Calibri Light"/>
              </a:rPr>
              <a:t>WFOŚiGW.</a:t>
            </a:r>
            <a:endParaRPr b="0" lang="pl-PL" sz="22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799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Wniosek może być wypełniony:</a:t>
            </a:r>
            <a:endParaRPr b="0" lang="pl-PL" sz="22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spcAft>
                <a:spcPts val="799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w wersji elektronicznej i przesłany elektronicznie z wykorzystaniem kwalifikowanego podpisu elektronicznego w aplikacji internetowej lub portalu ePUAP </a:t>
            </a:r>
            <a:endParaRPr b="0" lang="pl-PL" sz="22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spcAft>
                <a:spcPts val="799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w wersji elektronicznej w aplikacji internetowej, przesłany elektronicznie bez podpisu elektronicznego i złożony w </a:t>
            </a:r>
            <a:r>
              <a:rPr b="1" lang="pl-PL" sz="2200" spc="-1" strike="noStrike">
                <a:solidFill>
                  <a:srgbClr val="548235"/>
                </a:solidFill>
                <a:latin typeface="Calibri Light"/>
              </a:rPr>
              <a:t>WFOŚiGW</a:t>
            </a: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 w wersji papierowej</a:t>
            </a:r>
            <a:endParaRPr b="0" lang="pl-PL" sz="2200" spc="-1" strike="noStrike">
              <a:latin typeface="Arial"/>
            </a:endParaRPr>
          </a:p>
          <a:p>
            <a:pPr lvl="2" marL="1200240" indent="-285480">
              <a:lnSpc>
                <a:spcPct val="100000"/>
              </a:lnSpc>
              <a:spcAft>
                <a:spcPts val="799"/>
              </a:spcAft>
              <a:buClr>
                <a:srgbClr val="548235"/>
              </a:buClr>
              <a:buFont typeface="Wingdings" charset="2"/>
              <a:buChar char=""/>
            </a:pP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w wersji papierowej, pobranej ze strony </a:t>
            </a:r>
            <a:r>
              <a:rPr b="1" lang="pl-PL" sz="2200" spc="-1" strike="noStrike">
                <a:solidFill>
                  <a:srgbClr val="548235"/>
                </a:solidFill>
                <a:latin typeface="Calibri Light"/>
              </a:rPr>
              <a:t>WFOŚiGW</a:t>
            </a: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  lub w siedzibie </a:t>
            </a:r>
            <a:r>
              <a:rPr b="1" lang="pl-PL" sz="2200" spc="-1" strike="noStrike">
                <a:solidFill>
                  <a:srgbClr val="548235"/>
                </a:solidFill>
                <a:latin typeface="Calibri Light"/>
              </a:rPr>
              <a:t>WFOŚiGW,</a:t>
            </a:r>
            <a:r>
              <a:rPr b="0" lang="pl-PL" sz="2200" spc="-1" strike="noStrike">
                <a:solidFill>
                  <a:srgbClr val="548235"/>
                </a:solidFill>
                <a:latin typeface="Calibri Light"/>
              </a:rPr>
              <a:t> podpisany i złożony w </a:t>
            </a:r>
            <a:r>
              <a:rPr b="1" lang="pl-PL" sz="2200" spc="-1" strike="noStrike">
                <a:solidFill>
                  <a:srgbClr val="548235"/>
                </a:solidFill>
                <a:latin typeface="Calibri Light"/>
              </a:rPr>
              <a:t>WFOŚiGW</a:t>
            </a:r>
            <a:endParaRPr b="0" lang="pl-PL" sz="22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Wniosek o dofinansowanie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730800" y="1340640"/>
            <a:ext cx="10730160" cy="439200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1" lang="pl-PL" sz="2800" spc="-1" strike="noStrike">
                <a:solidFill>
                  <a:srgbClr val="548235"/>
                </a:solidFill>
                <a:latin typeface="Calibri"/>
              </a:rPr>
              <a:t>WFOŚiGW dokonuje kontroli przedsięwzięć samodzielnie</a:t>
            </a:r>
            <a:br/>
            <a:r>
              <a:rPr b="1" lang="pl-PL" sz="2800" spc="-1" strike="noStrike">
                <a:solidFill>
                  <a:srgbClr val="548235"/>
                </a:solidFill>
                <a:latin typeface="Calibri"/>
              </a:rPr>
              <a:t>lub przez wskazane osoby.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548235"/>
                </a:solidFill>
                <a:latin typeface="Calibri"/>
              </a:rPr>
              <a:t>Okres trwałości wynosi 3 lata od zakończenia przedsięwzięcia.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Kontrola dofinansowanej inwestycji 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0" y="-99360"/>
            <a:ext cx="12240000" cy="576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-48240" y="2061000"/>
            <a:ext cx="12288240" cy="1944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280" name="CustomShape 3"/>
          <p:cNvSpPr/>
          <p:nvPr/>
        </p:nvSpPr>
        <p:spPr>
          <a:xfrm>
            <a:off x="1877040" y="2475000"/>
            <a:ext cx="8437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1" lang="pl-PL" sz="4800" spc="-1" strike="noStrike">
                <a:solidFill>
                  <a:srgbClr val="ffffff"/>
                </a:solidFill>
                <a:latin typeface="Calibri"/>
              </a:rPr>
              <a:t>PODSUMOWANIE</a:t>
            </a:r>
            <a:endParaRPr b="0" lang="pl-PL" sz="4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79520" y="1628640"/>
            <a:ext cx="11232720" cy="4248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Zdobądź wiedzę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Zapoznaj się ze szczegółami naboru: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programem priorytetowym, formularzem wniosku,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załącznikami oraz instrukcjami do nich,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a także regulaminem naboru.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i="1" lang="pl-PL" sz="2400" spc="-1" strike="noStrike">
                <a:solidFill>
                  <a:srgbClr val="ffffff"/>
                </a:solidFill>
                <a:latin typeface="Calibri"/>
              </a:rPr>
              <a:t>Dokumenty są dostępne na stronach internetowych WFOŚiGW lub w ich siedzibach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24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PIERWSZY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DRUGI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578960" y="1628640"/>
            <a:ext cx="9033840" cy="3744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Zbadaj potrzeby budynku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Chodzi o stan obecny i potrzeby budynku,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które powinny zostać określone w audycie energetycznym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lub przedstawione w uproszczonej analizie energetycznej zweryfikowanej przez przedstawiciela WFOŚiGW przed realizacją przedsięwzięcia.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695520" y="1628640"/>
            <a:ext cx="8174880" cy="3744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Wypełnij i złóż wniosek o dofinansowanie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Pamiętaj o wytycznych w tym zakresie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na stronie właściwego WFOŚiGW,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w tym o liście wymaganych dokumentów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(np. dokumenty potwierdzające dochód).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TRZECI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9042480" y="1625760"/>
            <a:ext cx="2959200" cy="43178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79960" y="1617480"/>
            <a:ext cx="2822760" cy="1648800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Cel programu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579960" y="3789000"/>
            <a:ext cx="2822760" cy="1544760"/>
          </a:xfrm>
          <a:prstGeom prst="roundRect">
            <a:avLst>
              <a:gd name="adj" fmla="val 527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Forma dofinansowania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719880" y="1617480"/>
            <a:ext cx="7412760" cy="1648800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385623"/>
                </a:solidFill>
                <a:latin typeface="Calibri"/>
              </a:rPr>
              <a:t>Poprawa efektywności energetycznej i zmniejszenie emisji pyłów </a:t>
            </a:r>
            <a:br/>
            <a:r>
              <a:rPr b="0" lang="pl-PL" sz="2000" spc="-1" strike="noStrike">
                <a:solidFill>
                  <a:srgbClr val="385623"/>
                </a:solidFill>
                <a:latin typeface="Calibri"/>
              </a:rPr>
              <a:t>i innych zanieczyszczeń do atmosfery z istniejących jednorodzinnych budynków mieszkalnych lub uniknięcie emisji zanieczyszczeń powietrza, pochodzących z nowo budowanych jednorodzinnych budynków mieszkalnych.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3744360" y="3808800"/>
            <a:ext cx="6404400" cy="1544760"/>
          </a:xfrm>
          <a:prstGeom prst="roundRect">
            <a:avLst>
              <a:gd name="adj" fmla="val 5273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marL="285840" indent="-28548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385623"/>
                </a:solidFill>
                <a:latin typeface="Calibri"/>
              </a:rPr>
              <a:t>Dotacja</a:t>
            </a:r>
            <a:endParaRPr b="0" lang="pl-PL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85623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385623"/>
                </a:solidFill>
                <a:latin typeface="Calibri"/>
              </a:rPr>
              <a:t>Pożyczka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385623"/>
                </a:solidFill>
                <a:latin typeface="Calibri"/>
              </a:rPr>
              <a:t>Nabór wniosków prowadzony jest w trybie ciągłym 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838080" y="188640"/>
            <a:ext cx="79228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Program priorytetowy „Czyste Powietrze”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95520" y="1628640"/>
            <a:ext cx="8174880" cy="3744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Podpisz umowę o dofinansowanie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WFOŚiGW przygotuje umowę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po pozytywnym rozpatrzeniu Twojego wniosku.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CZWARTY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9042480" y="1257480"/>
            <a:ext cx="3035160" cy="462276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PIĄTY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578960" y="1628640"/>
            <a:ext cx="9033840" cy="3744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Złóż wniosek o płatność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Środki mogą być wypłacone w kilku transzach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po zrealizowaniu poszczególnych etapów przedsięwzięcia.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Jeśli pojawią się zmiany, wystąp o odpowiednie zmiany w umowie.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SZÓSTY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1578960" y="1628640"/>
            <a:ext cx="9033840" cy="3744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Zakończenie przedsięwzięcia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Wizyta przedstawiciela WFOŚiGW potwierdzi realizację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przedsięwzięcia – u 15% Beneficjentów.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Dodatkowo, możliwa jest kontrola przedsięwzięcia w okresie jego trwałości (utrzymania projektu) w terminie do 3 lat.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KROK SIÓDMY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1578960" y="1628640"/>
            <a:ext cx="9033840" cy="3744000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Rozliczenie przedsięwzięcia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Nastąpi po pozytywnej weryfikacji realizacji przedsięwzięcia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przez przedstawiciela WFOŚiGW.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Obraz 6" descr=""/>
          <p:cNvPicPr/>
          <p:nvPr/>
        </p:nvPicPr>
        <p:blipFill>
          <a:blip r:embed="rId1"/>
          <a:stretch/>
        </p:blipFill>
        <p:spPr>
          <a:xfrm>
            <a:off x="335520" y="1257480"/>
            <a:ext cx="4906800" cy="4619520"/>
          </a:xfrm>
          <a:prstGeom prst="rect">
            <a:avLst/>
          </a:prstGeom>
          <a:ln>
            <a:noFill/>
          </a:ln>
        </p:spPr>
      </p:pic>
      <p:sp>
        <p:nvSpPr>
          <p:cNvPr id="298" name="CustomShape 1"/>
          <p:cNvSpPr/>
          <p:nvPr/>
        </p:nvSpPr>
        <p:spPr>
          <a:xfrm>
            <a:off x="5411160" y="5532480"/>
            <a:ext cx="166392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l-PL" sz="1050" spc="-1" strike="noStrike">
                <a:solidFill>
                  <a:srgbClr val="000000"/>
                </a:solidFill>
                <a:latin typeface="Calibri"/>
              </a:rPr>
              <a:t>Źródło: </a:t>
            </a:r>
            <a:r>
              <a:rPr b="0" lang="pl-PL" sz="1050" spc="-1" strike="noStrike">
                <a:solidFill>
                  <a:srgbClr val="000000"/>
                </a:solidFill>
                <a:latin typeface="Calibri"/>
              </a:rPr>
              <a:t>www.17funduszy.pl</a:t>
            </a:r>
            <a:endParaRPr b="0" lang="pl-PL" sz="105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449320" y="1400040"/>
            <a:ext cx="6390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pc="-1" strike="noStrike" u="sng">
                <a:solidFill>
                  <a:srgbClr val="70ad47"/>
                </a:solidFill>
                <a:uFillTx/>
                <a:latin typeface="Calibri"/>
              </a:rPr>
              <a:t>Wojewódzki Fundusz Ochrony Środowiska</a:t>
            </a:r>
            <a:br/>
            <a:r>
              <a:rPr b="1" lang="pl-PL" sz="2000" spc="-1" strike="noStrike" u="sng">
                <a:solidFill>
                  <a:srgbClr val="70ad47"/>
                </a:solidFill>
                <a:uFillTx/>
                <a:latin typeface="Calibri"/>
              </a:rPr>
              <a:t>i Gospodarki Wodnej w Poznaniu: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5449320" y="2516400"/>
            <a:ext cx="1293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600" spc="-1" strike="noStrike">
                <a:solidFill>
                  <a:srgbClr val="000000"/>
                </a:solidFill>
                <a:latin typeface="Calibri"/>
              </a:rPr>
              <a:t>Adres: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6243120" y="2523600"/>
            <a:ext cx="436824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ul. Szczepanowskiego 15a,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60-541 Poznań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tel. (61) 845-62-00,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www.wfosgw.poznan.pl</a:t>
            </a:r>
            <a:br/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email: biuro@wfosgw.poznan.pl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</a:rPr>
              <a:t>Skontaktuj się z nami!</a:t>
            </a:r>
            <a:endParaRPr b="0" lang="pl-PL" sz="2400" spc="-1" strike="noStrike"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2711520" y="1773360"/>
            <a:ext cx="6697440" cy="3311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Dziękuję za uwagę</a:t>
            </a: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-48240" y="-99360"/>
            <a:ext cx="12288240" cy="695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-48240" y="1917000"/>
            <a:ext cx="12288240" cy="1944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1877040" y="2403000"/>
            <a:ext cx="8437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1" lang="pl-PL" sz="4800" spc="-1" strike="noStrike">
                <a:solidFill>
                  <a:srgbClr val="ffffff"/>
                </a:solidFill>
                <a:latin typeface="Calibri"/>
              </a:rPr>
              <a:t>DZIĘKUJĘ ZA UWAGĘ</a:t>
            </a:r>
            <a:endParaRPr b="0" lang="pl-PL" sz="4800" spc="-1" strike="noStrike">
              <a:latin typeface="Arial"/>
            </a:endParaRPr>
          </a:p>
        </p:txBody>
      </p:sp>
      <p:pic>
        <p:nvPicPr>
          <p:cNvPr id="307" name="Obraz 7" descr=""/>
          <p:cNvPicPr/>
          <p:nvPr/>
        </p:nvPicPr>
        <p:blipFill>
          <a:blip r:embed="rId1"/>
          <a:stretch/>
        </p:blipFill>
        <p:spPr>
          <a:xfrm>
            <a:off x="5559480" y="5263560"/>
            <a:ext cx="773640" cy="745920"/>
          </a:xfrm>
          <a:prstGeom prst="rect">
            <a:avLst/>
          </a:prstGeom>
          <a:ln>
            <a:noFill/>
          </a:ln>
        </p:spPr>
      </p:pic>
      <p:pic>
        <p:nvPicPr>
          <p:cNvPr id="308" name="Obraz 9" descr=""/>
          <p:cNvPicPr/>
          <p:nvPr/>
        </p:nvPicPr>
        <p:blipFill>
          <a:blip r:embed="rId2"/>
          <a:stretch/>
        </p:blipFill>
        <p:spPr>
          <a:xfrm>
            <a:off x="6825240" y="5228280"/>
            <a:ext cx="1442880" cy="815400"/>
          </a:xfrm>
          <a:prstGeom prst="rect">
            <a:avLst/>
          </a:prstGeom>
          <a:ln>
            <a:noFill/>
          </a:ln>
        </p:spPr>
      </p:pic>
      <p:pic>
        <p:nvPicPr>
          <p:cNvPr id="309" name="Obraz 8" descr=""/>
          <p:cNvPicPr/>
          <p:nvPr/>
        </p:nvPicPr>
        <p:blipFill>
          <a:blip r:embed="rId3"/>
          <a:stretch/>
        </p:blipFill>
        <p:spPr>
          <a:xfrm>
            <a:off x="3523320" y="5307480"/>
            <a:ext cx="1544040" cy="736200"/>
          </a:xfrm>
          <a:prstGeom prst="rect">
            <a:avLst/>
          </a:prstGeom>
          <a:ln>
            <a:noFill/>
          </a:ln>
        </p:spPr>
      </p:pic>
      <p:pic>
        <p:nvPicPr>
          <p:cNvPr id="310" name="Obraz 12" descr=""/>
          <p:cNvPicPr/>
          <p:nvPr/>
        </p:nvPicPr>
        <p:blipFill>
          <a:blip r:embed="rId4"/>
          <a:stretch/>
        </p:blipFill>
        <p:spPr>
          <a:xfrm>
            <a:off x="8760240" y="5255640"/>
            <a:ext cx="1944000" cy="760680"/>
          </a:xfrm>
          <a:prstGeom prst="rect">
            <a:avLst/>
          </a:prstGeom>
          <a:ln>
            <a:noFill/>
          </a:ln>
        </p:spPr>
      </p:pic>
      <p:pic>
        <p:nvPicPr>
          <p:cNvPr id="311" name="Obraz 13" descr=""/>
          <p:cNvPicPr/>
          <p:nvPr/>
        </p:nvPicPr>
        <p:blipFill>
          <a:blip r:embed="rId5"/>
          <a:stretch/>
        </p:blipFill>
        <p:spPr>
          <a:xfrm>
            <a:off x="1487520" y="5431680"/>
            <a:ext cx="1544040" cy="534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95520" y="188640"/>
            <a:ext cx="7920360" cy="936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4400" spc="-1" strike="noStrike">
                <a:solidFill>
                  <a:srgbClr val="ffffff"/>
                </a:solidFill>
                <a:latin typeface="Calibri"/>
              </a:rPr>
              <a:t>Beneficjenci</a:t>
            </a:r>
            <a:endParaRPr b="0" lang="pl-P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623520" y="1556640"/>
            <a:ext cx="106567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400" spc="-1" strike="noStrike" u="sng">
                <a:solidFill>
                  <a:srgbClr val="000000"/>
                </a:solidFill>
                <a:uFillTx/>
                <a:latin typeface="Calibri Light"/>
              </a:rPr>
              <a:t>Beneficjentami są osoby fizyczne:</a:t>
            </a:r>
            <a:endParaRPr b="0" lang="pl-PL" sz="24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400" spc="-1" strike="noStrike">
              <a:solidFill>
                <a:srgbClr val="000000"/>
              </a:solidFill>
              <a:latin typeface="Calibri Ligh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pl-PL" sz="2400" spc="-1" strike="noStrike">
                <a:solidFill>
                  <a:srgbClr val="000000"/>
                </a:solidFill>
                <a:latin typeface="Calibri Light"/>
              </a:rPr>
              <a:t>będące właścicielami / współwłaścicielami jednorodzinnego budynku mieszkalnego, lub wydzielonego w budynku jednorodzinnym lokalu z wyodrębnioną księgą wieczystą;</a:t>
            </a:r>
            <a:endParaRPr b="0" lang="pl-PL" sz="2400" spc="-1" strike="noStrike">
              <a:solidFill>
                <a:srgbClr val="000000"/>
              </a:solidFill>
              <a:latin typeface="Calibri Light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pl-PL" sz="2400" spc="-1" strike="noStrike">
                <a:solidFill>
                  <a:srgbClr val="000000"/>
                </a:solidFill>
                <a:latin typeface="Calibri Light"/>
              </a:rPr>
              <a:t>które uzyskały zgodę na rozpoczęcie budowy jednorodzinnego budynku mieszkalnego zgodnie z obowiązującymi przepisami ustawy z dnia 7 lipca 1994 r. – Prawo budowlane (Dz. U. z 2018 r. poz. 1202, z późn. zm.) i budynek nie został jeszcze przekazany lub zgłoszony do użytkowania.</a:t>
            </a:r>
            <a:endParaRPr b="0" lang="pl-PL" sz="2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9696240" y="5780160"/>
            <a:ext cx="2592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</a:rPr>
              <a:t>Źródło:</a:t>
            </a:r>
            <a:r>
              <a:rPr b="0" lang="pl-PL" sz="1200" spc="-1" strike="noStrike">
                <a:solidFill>
                  <a:srgbClr val="000000"/>
                </a:solidFill>
                <a:latin typeface="Calibri"/>
              </a:rPr>
              <a:t> www.nfosigw.gov.pl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38080" y="188640"/>
            <a:ext cx="79228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Program priorytetowy „Czyste Powietrze”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221" name="Obraz 3" descr=""/>
          <p:cNvPicPr/>
          <p:nvPr/>
        </p:nvPicPr>
        <p:blipFill>
          <a:blip r:embed="rId1"/>
          <a:stretch/>
        </p:blipFill>
        <p:spPr>
          <a:xfrm>
            <a:off x="1371240" y="3766680"/>
            <a:ext cx="1526400" cy="1904760"/>
          </a:xfrm>
          <a:prstGeom prst="rect">
            <a:avLst/>
          </a:prstGeom>
          <a:ln>
            <a:noFill/>
          </a:ln>
        </p:spPr>
      </p:pic>
      <p:pic>
        <p:nvPicPr>
          <p:cNvPr id="222" name="Obraz 5" descr=""/>
          <p:cNvPicPr/>
          <p:nvPr/>
        </p:nvPicPr>
        <p:blipFill>
          <a:blip r:embed="rId2"/>
          <a:stretch/>
        </p:blipFill>
        <p:spPr>
          <a:xfrm>
            <a:off x="983520" y="1628640"/>
            <a:ext cx="1526400" cy="1691280"/>
          </a:xfrm>
          <a:prstGeom prst="rect">
            <a:avLst/>
          </a:prstGeom>
          <a:ln>
            <a:noFill/>
          </a:ln>
        </p:spPr>
      </p:pic>
      <p:pic>
        <p:nvPicPr>
          <p:cNvPr id="223" name="Obraz 11" descr=""/>
          <p:cNvPicPr/>
          <p:nvPr/>
        </p:nvPicPr>
        <p:blipFill>
          <a:blip r:embed="rId3"/>
          <a:stretch/>
        </p:blipFill>
        <p:spPr>
          <a:xfrm>
            <a:off x="8315640" y="1628640"/>
            <a:ext cx="1559160" cy="1724400"/>
          </a:xfrm>
          <a:prstGeom prst="rect">
            <a:avLst/>
          </a:prstGeom>
          <a:ln>
            <a:noFill/>
          </a:ln>
        </p:spPr>
      </p:pic>
      <p:pic>
        <p:nvPicPr>
          <p:cNvPr id="224" name="Obraz 6" descr=""/>
          <p:cNvPicPr/>
          <p:nvPr/>
        </p:nvPicPr>
        <p:blipFill>
          <a:blip r:embed="rId4"/>
          <a:stretch/>
        </p:blipFill>
        <p:spPr>
          <a:xfrm>
            <a:off x="2703600" y="1633320"/>
            <a:ext cx="2325240" cy="1800360"/>
          </a:xfrm>
          <a:prstGeom prst="rect">
            <a:avLst/>
          </a:prstGeom>
          <a:ln>
            <a:noFill/>
          </a:ln>
        </p:spPr>
      </p:pic>
      <p:pic>
        <p:nvPicPr>
          <p:cNvPr id="225" name="Obraz 7" descr=""/>
          <p:cNvPicPr/>
          <p:nvPr/>
        </p:nvPicPr>
        <p:blipFill>
          <a:blip r:embed="rId5"/>
          <a:stretch/>
        </p:blipFill>
        <p:spPr>
          <a:xfrm>
            <a:off x="6023880" y="1628640"/>
            <a:ext cx="1656000" cy="1739160"/>
          </a:xfrm>
          <a:prstGeom prst="rect">
            <a:avLst/>
          </a:prstGeom>
          <a:ln>
            <a:noFill/>
          </a:ln>
        </p:spPr>
      </p:pic>
      <p:pic>
        <p:nvPicPr>
          <p:cNvPr id="226" name="Obraz 13" descr=""/>
          <p:cNvPicPr/>
          <p:nvPr/>
        </p:nvPicPr>
        <p:blipFill>
          <a:blip r:embed="rId6"/>
          <a:stretch/>
        </p:blipFill>
        <p:spPr>
          <a:xfrm>
            <a:off x="9324360" y="3766680"/>
            <a:ext cx="1526760" cy="1538640"/>
          </a:xfrm>
          <a:prstGeom prst="rect">
            <a:avLst/>
          </a:prstGeom>
          <a:ln>
            <a:noFill/>
          </a:ln>
        </p:spPr>
      </p:pic>
      <p:pic>
        <p:nvPicPr>
          <p:cNvPr id="227" name="Picture 2" descr=""/>
          <p:cNvPicPr/>
          <p:nvPr/>
        </p:nvPicPr>
        <p:blipFill>
          <a:blip r:embed="rId7"/>
          <a:stretch/>
        </p:blipFill>
        <p:spPr>
          <a:xfrm>
            <a:off x="3137040" y="3766680"/>
            <a:ext cx="1527480" cy="1538640"/>
          </a:xfrm>
          <a:prstGeom prst="rect">
            <a:avLst/>
          </a:prstGeom>
          <a:ln>
            <a:noFill/>
          </a:ln>
        </p:spPr>
      </p:pic>
      <p:pic>
        <p:nvPicPr>
          <p:cNvPr id="228" name="Obraz 14" descr=""/>
          <p:cNvPicPr/>
          <p:nvPr/>
        </p:nvPicPr>
        <p:blipFill>
          <a:blip r:embed="rId8"/>
          <a:stretch/>
        </p:blipFill>
        <p:spPr>
          <a:xfrm>
            <a:off x="7193160" y="3766680"/>
            <a:ext cx="1526760" cy="181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Rodzaje kosztów kwalifikowanych dla istniejących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budynków jednorodzinnych i lokali mieszkalnych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91520" y="1189800"/>
            <a:ext cx="11737080" cy="47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węzeł cieplny z programatorem temperatury;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pompa ciepła z osprzętem;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kocioł gazowy / olejowy kondensacyjny ze sterowaniem, armaturą zabezpieczającą i regulującą, układem doprowadzenia powietrza i odprowadzenia spalin, zbiornikiem na gaz / olej;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materiały budowlane wchodzące w skład systemu ogrzewania elektrycznego;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kocioł na paliwo stałe;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przyłącze do sieci ciepłowniczej, gazowej, elektroenergetycznej w przypadku podłączenia nowego źródła ciepła;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materiały budowlane wykorzystywane do docieplenia przegród budowlanych, płyt balkonowych oraz fundamentów wchodzące w skład systemów dociepleń lub wykorzystywane do zabezpieczenia przed zawilgoceniem;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materiały budowlane ocieplenia przegród wewnętrznych budynku oddzielających pomieszczenia ogrzewane od nieogrzewanych, w tym: ścian wewnętrznych, stropów pod nieogrzewanymi poddaszami, stropów nad pomieszczeniami nieogrzewanymi i zamkniętymi przestrzeniami podpodłogowymi;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stolarka okienna i drzwiowa, w tym okna, okna połaciowe wraz z systemami montażowymi, drzwi balkonowe, bramy garażowe, powierzchnie przezroczyste nieotwieralne;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materiały budowlane wchodzące w skład instalacji ogrzewczej oraz wymiana elementów istniejącej instalacji grzewczej lub wykonanie nowej instalacji wewnętrznej ogrzewania wraz z regulacją i równoważeniem hydraulicznym instalacji;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materiały budowlane wchodzące w skład instalacji przygotowania ciepłej wody użytkowej oraz wymiana elementów istniejącej instalacji przygotowania ciepłej wody użytkowej lub wykonanie nowej instalacji przygotowania ciepłej wody użytkowej wraz z regulacją i równoważeniem hydraulicznym instalacji;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materiały budowlane składające się na system wentylacji mechanicznej wraz z odzyskiem ciepła;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kolektor słoneczny z osprzętem - finansowanie tylko w formie pożyczki;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ogniwo fotowoltaiczne z osprzętem - finansowanie tylko w formie pożyczki;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koszt przygotowania dokumentacji przedsięwzięcia;</a:t>
            </a:r>
            <a:endParaRPr b="0" lang="pl-PL" sz="14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koszty demontażu nieefektywnych źródeł wraz z montażem nowych.</a:t>
            </a:r>
            <a:endParaRPr b="0" lang="pl-PL" sz="1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Table 1"/>
          <p:cNvGraphicFramePr/>
          <p:nvPr/>
        </p:nvGraphicFramePr>
        <p:xfrm>
          <a:off x="191520" y="1340640"/>
          <a:ext cx="11737080" cy="4245480"/>
        </p:xfrm>
        <a:graphic>
          <a:graphicData uri="http://schemas.openxmlformats.org/drawingml/2006/table">
            <a:tbl>
              <a:tblPr/>
              <a:tblGrid>
                <a:gridCol w="6048720"/>
                <a:gridCol w="1584000"/>
                <a:gridCol w="1368000"/>
                <a:gridCol w="1440000"/>
                <a:gridCol w="1296360"/>
              </a:tblGrid>
              <a:tr h="641520">
                <a:tc rowSpan="2"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 grid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Pozwolenie na budowę </a:t>
                      </a:r>
                      <a:br/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wydane do 15.12.2002 r., 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Pozwolenie na budowę </a:t>
                      </a:r>
                      <a:br/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wydane po 15.12.2002 r.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92664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źródło ciepła jest stare, niespełniające wymagań programu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źródło ciepła jest nowe, spełniające wymagania programu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źródło ciepła jest stare, niespełniające wymagań programu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źródło ciepła jest nowe, spełniające wymagania programu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1932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Wymiana źródła ciepła* na spełniające warunki programu wraz z przyłączami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67032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Docieplanie ścian zewnętrznych i wewnętrznych budynku oddzielających pomieszczenia ogrzewane od środowiska zewnętrznego lub pomieszczeń nieogrzewanych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3552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Wymiana stolarki zewnętrznej 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6396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Montaż lub modernizacja instalacji wewnętrznych centralnego ogrzewania  i ciepłej wody użytkowej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67032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Zastosowanie instalacji odnawialnych źródeł energii: kolektory słoneczne; mikroinstalacja fotowoltaiczna</a:t>
                      </a:r>
                      <a:br/>
                      <a:r>
                        <a:rPr b="0" lang="pl-PL" sz="1400" spc="-1" strike="noStrike" u="sng">
                          <a:solidFill>
                            <a:srgbClr val="000000"/>
                          </a:solidFill>
                          <a:uFillTx/>
                          <a:latin typeface="Calibri Light"/>
                        </a:rPr>
                        <a:t>Uwaga: 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dofinansowanie jedynie w formie pożyczki do 100% kosztów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1788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Montaż wentylacji mechanicznej z odzyskiem ciepła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  <p:sp>
        <p:nvSpPr>
          <p:cNvPr id="232" name="CustomShape 2"/>
          <p:cNvSpPr/>
          <p:nvPr/>
        </p:nvSpPr>
        <p:spPr>
          <a:xfrm>
            <a:off x="6672240" y="5832360"/>
            <a:ext cx="525636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000000"/>
                </a:solidFill>
                <a:latin typeface="Calibri"/>
              </a:rPr>
              <a:t>* wymiana lub montaż indywidualnego źródła ciepła są możliwe gdy podłączenie do sieci ciepłowniczej na danym obszarze nie jest możliwe lub nie jest uzasadnione ekonomicznie</a:t>
            </a:r>
            <a:endParaRPr b="0" lang="pl-PL" sz="11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838080" y="188640"/>
            <a:ext cx="8713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Rodzaje przedsięwzięć dla budynków istniejących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38080" y="188640"/>
            <a:ext cx="8785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Rodzaje kosztów kwalifikowanych dla nowo budowanych jednorodzinnych budynków mieszkalnych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79520" y="1484640"/>
            <a:ext cx="10872720" cy="431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węzeł cieplny z programatorem temperatury;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pompa ciepła z osprzętem;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kocioł gazowy kondensacyjny ze sterowaniem, armaturą zabezpieczającą i regulującą, układem doprowadzenia powietrza i odprowadzenia spalin, zbiornikiem na gaz;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kocioł olejowy kondensacyjny ze sterowaniem, armaturą zabezpieczającą i regulującą, układem doprowadzenia powietrza i odprowadzenia spalin, zbiornikiem na olej;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materiały budowlane wchodzące w skład systemu ogrzewania elektrycznego;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kocioł na paliwo stałe;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przyłącze do sieci ciepłowniczej, gazowej, elektroenergetycznej w przypadku podłączenia nowego źródła ciepła;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koszt zakupu i montażu instalacji źródeł energii odnawialnej (finansowanie wyłącznie w postaci pożyczki):</a:t>
            </a:r>
            <a:endParaRPr b="0" lang="pl-PL" sz="1800" spc="-1" strike="noStrike">
              <a:latin typeface="Arial"/>
            </a:endParaRPr>
          </a:p>
          <a:p>
            <a:pPr marL="18000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1. kolektor słoneczny;</a:t>
            </a:r>
            <a:endParaRPr b="0" lang="pl-PL" sz="1800" spc="-1" strike="noStrike">
              <a:latin typeface="Arial"/>
            </a:endParaRPr>
          </a:p>
          <a:p>
            <a:pPr marL="180000"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2. ogniwo fotowoltaiczne;</a:t>
            </a:r>
            <a:endParaRPr b="0" lang="pl-PL" sz="1800" spc="-1" strike="noStrike">
              <a:latin typeface="Arial"/>
            </a:endParaRPr>
          </a:p>
          <a:p>
            <a:pPr marL="180000" indent="-2160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materiały budowlane składające się na system wentylacji mechanicznej wraz z odzyskiem ciepła.</a:t>
            </a:r>
            <a:endParaRPr b="0" lang="pl-PL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Table 1"/>
          <p:cNvGraphicFramePr/>
          <p:nvPr/>
        </p:nvGraphicFramePr>
        <p:xfrm>
          <a:off x="191520" y="1340640"/>
          <a:ext cx="11737080" cy="3934440"/>
        </p:xfrm>
        <a:graphic>
          <a:graphicData uri="http://schemas.openxmlformats.org/drawingml/2006/table">
            <a:tbl>
              <a:tblPr/>
              <a:tblGrid>
                <a:gridCol w="7887240"/>
                <a:gridCol w="2065680"/>
                <a:gridCol w="1784160"/>
              </a:tblGrid>
              <a:tr h="504000">
                <a:tc rowSpan="2"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 gridSpan="2"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Budynek nowo budowany</a:t>
                      </a:r>
                      <a:r>
                        <a:rPr b="1" lang="pl-PL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*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86400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Brak źródła ciepła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3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Istniejące źródło ciepła spełnia wymagania programu</a:t>
                      </a:r>
                      <a:endParaRPr b="0" lang="pl-PL" sz="13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70308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Zakup i montaż źródła ciepła** spełniającego warunki programu wraz z przyłączami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93132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Zastosowanie instalacji odnawialnych źródeł energii: kolektory słoneczne;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mikroinstalacja fotowoltaiczna</a:t>
                      </a:r>
                      <a:br/>
                      <a:r>
                        <a:rPr b="0" lang="pl-PL" sz="1400" spc="-1" strike="noStrike" u="sng">
                          <a:solidFill>
                            <a:srgbClr val="000000"/>
                          </a:solidFill>
                          <a:uFillTx/>
                          <a:latin typeface="Calibri Light"/>
                        </a:rPr>
                        <a:t>Uwaga: 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dofinansowanie jedynie w formie pożyczki do 100% kosztów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932040">
                <a:tc>
                  <a:txBody>
                    <a:bodyPr lIns="6480" rIns="6480" tIns="6480" bIns="0" anchor="ctr"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Montaż wentylacji mechanicznej z odzyskiem ciepła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480" marR="6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sp>
        <p:nvSpPr>
          <p:cNvPr id="237" name="CustomShape 2"/>
          <p:cNvSpPr/>
          <p:nvPr/>
        </p:nvSpPr>
        <p:spPr>
          <a:xfrm>
            <a:off x="263520" y="5373360"/>
            <a:ext cx="11665080" cy="59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000000"/>
                </a:solidFill>
                <a:latin typeface="Calibri"/>
              </a:rPr>
              <a:t>* warunkiem przystąpienia do programu jest spełnianie przez przegrody norm izolacyjności określonych w Warunkach Technicznych obowiązujących od 31.12.2020 r.</a:t>
            </a:r>
            <a:br/>
            <a:endParaRPr b="0" lang="pl-PL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000000"/>
                </a:solidFill>
                <a:latin typeface="Calibri"/>
              </a:rPr>
              <a:t>** wymiana lub montaż indywidualnego źródła ciepła są możliwe, gdy podłączenie do sieci ciepłowniczej na danym obszarze nie jest możliwe lub nie jest uzasadnione ekonomicznie</a:t>
            </a:r>
            <a:endParaRPr b="0" lang="pl-PL" sz="11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838080" y="188640"/>
            <a:ext cx="878580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Rodzaje przedsięwzięć dla budynków nowo budowanych </a:t>
            </a:r>
            <a:endParaRPr b="0" lang="pl-PL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10014</TotalTime>
  <Application>LibreOffice/5.4.2.2$Windows_X86_64 LibreOffice_project/22b09f6418e8c2d508a9eaf86b2399209b0990f4</Application>
  <Words>2597</Words>
  <Paragraphs>498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2010-11-23T15:28:50Z</dcterms:created>
  <dc:creator>mico</dc:creator>
  <dc:description/>
  <dc:language>pl-PL</dc:language>
  <cp:lastModifiedBy>Dranikowski, Łukasz</cp:lastModifiedBy>
  <cp:lastPrinted>2018-06-28T14:03:52Z</cp:lastPrinted>
  <dcterms:modified xsi:type="dcterms:W3CDTF">2019-04-05T06:02:19Z</dcterms:modified>
  <cp:revision>920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35</vt:i4>
  </property>
</Properties>
</file>