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9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9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7.jpeg" ContentType="image/jpeg"/>
  <Override PartName="/ppt/media/image14.wmf" ContentType="image/x-wmf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400" spc="-1" strike="noStrike">
                <a:solidFill>
                  <a:srgbClr val="595959"/>
                </a:solidFill>
                <a:latin typeface="Calibri"/>
              </a:defRPr>
            </a:pPr>
            <a:r>
              <a:rPr b="0" sz="1400" spc="-1" strike="noStrike">
                <a:solidFill>
                  <a:srgbClr val="595959"/>
                </a:solidFill>
                <a:latin typeface="Calibri"/>
              </a:rPr>
              <a:t>Razem</a:t>
            </a:r>
          </a:p>
        </c:rich>
      </c:tx>
      <c:overlay val="0"/>
    </c:title>
    <c:autoTitleDeleted val="0"/>
    <c:view3D>
      <c:rotX val="15"/>
      <c:rotY val="20"/>
      <c:rAngAx val="1"/>
      <c:perspective val="30"/>
    </c:view3D>
    <c:floor>
      <c:spPr>
        <a:noFill/>
        <a:ln w="6480">
          <a:noFill/>
        </a:ln>
      </c:spPr>
    </c:floor>
    <c:backWall>
      <c:spPr>
        <a:noFill/>
        <a:ln w="648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Razem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1202405</c:v>
                </c:pt>
                <c:pt idx="1">
                  <c:v>1199629</c:v>
                </c:pt>
                <c:pt idx="2">
                  <c:v>1219485</c:v>
                </c:pt>
                <c:pt idx="3">
                  <c:v>1260063</c:v>
                </c:pt>
                <c:pt idx="4">
                  <c:v>1260270</c:v>
                </c:pt>
                <c:pt idx="5">
                  <c:v>1265656</c:v>
                </c:pt>
              </c:numCache>
            </c:numRef>
          </c:val>
        </c:ser>
        <c:gapWidth val="150"/>
        <c:shape val="box"/>
        <c:axId val="25993127"/>
        <c:axId val="37852361"/>
        <c:axId val="0"/>
      </c:bar3DChart>
      <c:catAx>
        <c:axId val="25993127"/>
        <c:scaling>
          <c:orientation val="minMax"/>
        </c:scaling>
        <c:delete val="0"/>
        <c:axPos val="b"/>
        <c:numFmt formatCode="MM/D/YYYY" sourceLinked="1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18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37852361"/>
        <c:crosses val="autoZero"/>
        <c:auto val="1"/>
        <c:lblAlgn val="ctr"/>
        <c:lblOffset val="100"/>
      </c:catAx>
      <c:valAx>
        <c:axId val="3785236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16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25993127"/>
        <c:crosses val="autoZero"/>
      </c:valAx>
      <c:spPr>
        <a:noFill/>
        <a:ln w="6480"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pie3DChart>
        <c:varyColors val="1"/>
        <c:ser>
          <c:idx val="0"/>
          <c:order val="0"/>
          <c:spPr>
            <a:solidFill>
              <a:srgbClr val="5b9bd5"/>
            </a:solidFill>
            <a:ln>
              <a:noFill/>
            </a:ln>
          </c:spPr>
          <c:explosion val="0"/>
          <c:dPt>
            <c:idx val="0"/>
            <c:spPr>
              <a:ln>
                <a:noFill/>
              </a:ln>
            </c:spPr>
          </c:dPt>
          <c:dPt>
            <c:idx val="1"/>
            <c:spPr>
              <a:ln>
                <a:noFill/>
              </a:ln>
            </c:spPr>
          </c:dPt>
          <c:dPt>
            <c:idx val="2"/>
            <c:spPr>
              <a:ln>
                <a:noFill/>
              </a:ln>
            </c:spPr>
          </c:dPt>
          <c:dLbls>
            <c:dLbl>
              <c:idx val="0"/>
              <c:dLblPos val="inEnd"/>
              <c:showLegendKey val="0"/>
              <c:showVal val="0"/>
              <c:showCatName val="1"/>
              <c:showSerName val="0"/>
              <c:showPercent val="1"/>
            </c:dLbl>
            <c:dLbl>
              <c:idx val="1"/>
              <c:dLblPos val="inEnd"/>
              <c:showLegendKey val="0"/>
              <c:showVal val="0"/>
              <c:showCatName val="1"/>
              <c:showSerName val="0"/>
              <c:showPercent val="1"/>
            </c:dLbl>
            <c:dLbl>
              <c:idx val="2"/>
              <c:dLblPos val="inEnd"/>
              <c:showLegendKey val="0"/>
              <c:showVal val="0"/>
              <c:showCatName val="1"/>
              <c:showSerName val="0"/>
              <c:showPercent val="1"/>
            </c:dLbl>
            <c:dLblPos val="inEnd"/>
            <c:showLegendKey val="0"/>
            <c:showVal val="0"/>
            <c:showCatName val="1"/>
            <c:showSerName val="0"/>
            <c:showPercent val="1"/>
            <c:showLeaderLines val="0"/>
          </c:dLbls>
          <c:cat>
            <c:strRef>
              <c:f>categories</c:f>
              <c:strCache>
                <c:ptCount val="3"/>
                <c:pt idx="0">
                  <c:v>w RCKiK (%)</c:v>
                </c:pt>
                <c:pt idx="1">
                  <c:v>w OT (%)</c:v>
                </c:pt>
                <c:pt idx="2">
                  <c:v>na ekipach (%)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31</c:v>
                </c:pt>
                <c:pt idx="1">
                  <c:v>44</c:v>
                </c:pt>
                <c:pt idx="2">
                  <c:v>25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6480">
          <a:noFill/>
        </a:ln>
      </c:spPr>
    </c:floor>
    <c:backWall>
      <c:spPr>
        <a:noFill/>
        <a:ln w="648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liczba dawców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19668</c:v>
                </c:pt>
                <c:pt idx="1">
                  <c:v>19468</c:v>
                </c:pt>
                <c:pt idx="2">
                  <c:v>20041</c:v>
                </c:pt>
                <c:pt idx="3">
                  <c:v>19959</c:v>
                </c:pt>
                <c:pt idx="4">
                  <c:v>20864</c:v>
                </c:pt>
                <c:pt idx="5">
                  <c:v>20814</c:v>
                </c:pt>
                <c:pt idx="6">
                  <c:v>23686</c:v>
                </c:pt>
                <c:pt idx="7">
                  <c:v>23637</c:v>
                </c:pt>
              </c:numCache>
            </c:numRef>
          </c:val>
        </c:ser>
        <c:gapWidth val="150"/>
        <c:shape val="box"/>
        <c:axId val="81645777"/>
        <c:axId val="93479333"/>
        <c:axId val="0"/>
      </c:bar3DChart>
      <c:catAx>
        <c:axId val="81645777"/>
        <c:scaling>
          <c:orientation val="minMax"/>
        </c:scaling>
        <c:delete val="0"/>
        <c:axPos val="b"/>
        <c:numFmt formatCode="MM/D/YYYY" sourceLinked="1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18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93479333"/>
        <c:crosses val="autoZero"/>
        <c:auto val="1"/>
        <c:lblAlgn val="ctr"/>
        <c:lblOffset val="100"/>
      </c:catAx>
      <c:valAx>
        <c:axId val="93479333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16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81645777"/>
        <c:crosses val="autoZero"/>
      </c:valAx>
      <c:spPr>
        <a:noFill/>
        <a:ln w="6480"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6480">
          <a:noFill/>
        </a:ln>
      </c:spPr>
    </c:floor>
    <c:backWall>
      <c:spPr>
        <a:noFill/>
        <a:ln w="648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odsetek dawców wielokrotnych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0.677903193003864</c:v>
                </c:pt>
                <c:pt idx="1">
                  <c:v>0.693548387096774</c:v>
                </c:pt>
                <c:pt idx="2">
                  <c:v>0.691781847213213</c:v>
                </c:pt>
                <c:pt idx="3">
                  <c:v>0.724284783806804</c:v>
                </c:pt>
                <c:pt idx="4">
                  <c:v>0.82170245398773</c:v>
                </c:pt>
                <c:pt idx="5">
                  <c:v>0.833957912943211</c:v>
                </c:pt>
                <c:pt idx="6">
                  <c:v>0.768006417292916</c:v>
                </c:pt>
                <c:pt idx="7">
                  <c:v>0.825651415386347</c:v>
                </c:pt>
              </c:numCache>
            </c:numRef>
          </c:val>
        </c:ser>
        <c:gapWidth val="150"/>
        <c:shape val="box"/>
        <c:axId val="63535973"/>
        <c:axId val="6657729"/>
        <c:axId val="0"/>
      </c:bar3DChart>
      <c:catAx>
        <c:axId val="63535973"/>
        <c:scaling>
          <c:orientation val="minMax"/>
        </c:scaling>
        <c:delete val="0"/>
        <c:axPos val="b"/>
        <c:numFmt formatCode="MM/D/YYYY" sourceLinked="1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16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6657729"/>
        <c:crosses val="autoZero"/>
        <c:auto val="1"/>
        <c:lblAlgn val="ctr"/>
        <c:lblOffset val="100"/>
      </c:catAx>
      <c:valAx>
        <c:axId val="6657729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18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63535973"/>
        <c:crosses val="autoZero"/>
      </c:valAx>
      <c:spPr>
        <a:noFill/>
        <a:ln w="6480"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6480">
          <a:noFill/>
        </a:ln>
      </c:spPr>
    </c:floor>
    <c:backWall>
      <c:spPr>
        <a:noFill/>
        <a:ln w="648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liczba donacji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38807</c:v>
                </c:pt>
                <c:pt idx="1">
                  <c:v>39126</c:v>
                </c:pt>
                <c:pt idx="2">
                  <c:v>40612</c:v>
                </c:pt>
                <c:pt idx="3">
                  <c:v>43943</c:v>
                </c:pt>
                <c:pt idx="4">
                  <c:v>48385</c:v>
                </c:pt>
                <c:pt idx="5">
                  <c:v>48572</c:v>
                </c:pt>
                <c:pt idx="6">
                  <c:v>48374</c:v>
                </c:pt>
                <c:pt idx="7">
                  <c:v>49571</c:v>
                </c:pt>
              </c:numCache>
            </c:numRef>
          </c:val>
        </c:ser>
        <c:gapWidth val="150"/>
        <c:shape val="box"/>
        <c:axId val="82252137"/>
        <c:axId val="97034398"/>
        <c:axId val="0"/>
      </c:bar3DChart>
      <c:catAx>
        <c:axId val="82252137"/>
        <c:scaling>
          <c:orientation val="minMax"/>
        </c:scaling>
        <c:delete val="0"/>
        <c:axPos val="b"/>
        <c:numFmt formatCode="MM/D/YYYY" sourceLinked="1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18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97034398"/>
        <c:crosses val="autoZero"/>
        <c:auto val="1"/>
        <c:lblAlgn val="ctr"/>
        <c:lblOffset val="100"/>
      </c:catAx>
      <c:valAx>
        <c:axId val="9703439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18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82252137"/>
        <c:crosses val="autoZero"/>
      </c:valAx>
      <c:spPr>
        <a:noFill/>
        <a:ln w="6480"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595959"/>
                </a:solidFill>
                <a:latin typeface="Arial Narrow"/>
              </a:defRPr>
            </a:pPr>
            <a:r>
              <a:rPr b="1" sz="1800" spc="-1" strike="noStrike">
                <a:solidFill>
                  <a:srgbClr val="595959"/>
                </a:solidFill>
                <a:latin typeface="Arial Narrow"/>
              </a:rPr>
              <a:t>Współczynnik pobranych donacji krwi i jej składników na 1000 mieszkańców w roku 2017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1"/>
                <c:pt idx="0">
                  <c:v>Białystok</c:v>
                </c:pt>
                <c:pt idx="1">
                  <c:v>Bydgoszcz</c:v>
                </c:pt>
                <c:pt idx="2">
                  <c:v>Gdańsk</c:v>
                </c:pt>
                <c:pt idx="3">
                  <c:v>Kalisz</c:v>
                </c:pt>
                <c:pt idx="4">
                  <c:v>Katowice</c:v>
                </c:pt>
                <c:pt idx="5">
                  <c:v>Kielce</c:v>
                </c:pt>
                <c:pt idx="6">
                  <c:v>Kraków</c:v>
                </c:pt>
                <c:pt idx="7">
                  <c:v>Lublin</c:v>
                </c:pt>
                <c:pt idx="8">
                  <c:v>Łódź</c:v>
                </c:pt>
                <c:pt idx="9">
                  <c:v>Olsztyn</c:v>
                </c:pt>
                <c:pt idx="10">
                  <c:v>Opole</c:v>
                </c:pt>
                <c:pt idx="11">
                  <c:v>Poznań</c:v>
                </c:pt>
                <c:pt idx="12">
                  <c:v>Racibórz</c:v>
                </c:pt>
                <c:pt idx="13">
                  <c:v>Radom</c:v>
                </c:pt>
                <c:pt idx="14">
                  <c:v>Rzeszów</c:v>
                </c:pt>
                <c:pt idx="15">
                  <c:v>Słupsk</c:v>
                </c:pt>
                <c:pt idx="16">
                  <c:v>Szczecin</c:v>
                </c:pt>
                <c:pt idx="17">
                  <c:v>Wałbrzych</c:v>
                </c:pt>
                <c:pt idx="18">
                  <c:v>Warszawa</c:v>
                </c:pt>
                <c:pt idx="19">
                  <c:v>Wrocław</c:v>
                </c:pt>
                <c:pt idx="20">
                  <c:v>Zielona Góra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1"/>
                <c:pt idx="0">
                  <c:v>61.9252080480354</c:v>
                </c:pt>
                <c:pt idx="1">
                  <c:v>35.5439513956103</c:v>
                </c:pt>
                <c:pt idx="2">
                  <c:v>34.4332933646513</c:v>
                </c:pt>
                <c:pt idx="3">
                  <c:v>43.6530532501554</c:v>
                </c:pt>
                <c:pt idx="4">
                  <c:v>31.215306190579</c:v>
                </c:pt>
                <c:pt idx="5">
                  <c:v>27.2639476414718</c:v>
                </c:pt>
                <c:pt idx="6">
                  <c:v>28.4129546516235</c:v>
                </c:pt>
                <c:pt idx="7">
                  <c:v>26.1275746013294</c:v>
                </c:pt>
                <c:pt idx="8">
                  <c:v>25.6369091663337</c:v>
                </c:pt>
                <c:pt idx="9">
                  <c:v>31.3290405585759</c:v>
                </c:pt>
                <c:pt idx="10">
                  <c:v>29.2466738365981</c:v>
                </c:pt>
                <c:pt idx="11">
                  <c:v>41.8819976422786</c:v>
                </c:pt>
                <c:pt idx="12">
                  <c:v>53.2746668354911</c:v>
                </c:pt>
                <c:pt idx="13">
                  <c:v>33.1603168932692</c:v>
                </c:pt>
                <c:pt idx="14">
                  <c:v>30.2511308218998</c:v>
                </c:pt>
                <c:pt idx="15">
                  <c:v>49.7975187098436</c:v>
                </c:pt>
                <c:pt idx="16">
                  <c:v>32.4082909586494</c:v>
                </c:pt>
                <c:pt idx="17">
                  <c:v>24.7170448960432</c:v>
                </c:pt>
                <c:pt idx="18">
                  <c:v>24.9246951855864</c:v>
                </c:pt>
                <c:pt idx="19">
                  <c:v>45.8065197584957</c:v>
                </c:pt>
                <c:pt idx="20">
                  <c:v>32.6486962538924</c:v>
                </c:pt>
              </c:numCache>
            </c:numRef>
          </c:val>
        </c:ser>
        <c:gapWidth val="219"/>
        <c:overlap val="-27"/>
        <c:axId val="41355041"/>
        <c:axId val="8260452"/>
      </c:barChart>
      <c:catAx>
        <c:axId val="41355041"/>
        <c:scaling>
          <c:orientation val="minMax"/>
        </c:scaling>
        <c:delete val="0"/>
        <c:axPos val="b"/>
        <c:numFmt formatCode="MM/D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1" sz="900" spc="-1" strike="noStrike">
                <a:solidFill>
                  <a:srgbClr val="595959"/>
                </a:solidFill>
                <a:latin typeface="Arial Narrow"/>
              </a:defRPr>
            </a:pPr>
          </a:p>
        </c:txPr>
        <c:crossAx val="8260452"/>
        <c:crosses val="autoZero"/>
        <c:auto val="1"/>
        <c:lblAlgn val="ctr"/>
        <c:lblOffset val="100"/>
      </c:catAx>
      <c:valAx>
        <c:axId val="8260452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1" sz="900" spc="-1" strike="noStrike">
                <a:solidFill>
                  <a:srgbClr val="595959"/>
                </a:solidFill>
                <a:latin typeface="Arial Narrow"/>
              </a:defRPr>
            </a:pPr>
          </a:p>
        </c:txPr>
        <c:crossAx val="41355041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595959"/>
                </a:solidFill>
                <a:latin typeface="Arial Narrow"/>
              </a:defRPr>
            </a:pPr>
            <a:r>
              <a:rPr b="1" sz="1800" spc="-1" strike="noStrike">
                <a:solidFill>
                  <a:srgbClr val="595959"/>
                </a:solidFill>
                <a:latin typeface="Arial Narrow"/>
              </a:rPr>
              <a:t>Liczba donacji krwi pełnej, pobieranych na jednej ekipie w latach 2016 - 2017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21"/>
                <c:pt idx="0">
                  <c:v>RCKiK Białystok</c:v>
                </c:pt>
                <c:pt idx="1">
                  <c:v>RCKiK Bydgoszcz</c:v>
                </c:pt>
                <c:pt idx="2">
                  <c:v>RCKiK Gdańsk</c:v>
                </c:pt>
                <c:pt idx="3">
                  <c:v>RCKiK Kalisz</c:v>
                </c:pt>
                <c:pt idx="4">
                  <c:v>RCKiK Katowice</c:v>
                </c:pt>
                <c:pt idx="5">
                  <c:v>RCKiK Kielce</c:v>
                </c:pt>
                <c:pt idx="6">
                  <c:v>RCKiK Kraków</c:v>
                </c:pt>
                <c:pt idx="7">
                  <c:v>RCKiK Lublin</c:v>
                </c:pt>
                <c:pt idx="8">
                  <c:v>RCKiK Łódź</c:v>
                </c:pt>
                <c:pt idx="9">
                  <c:v>RCKiK Olsztyn</c:v>
                </c:pt>
                <c:pt idx="10">
                  <c:v>RCKiK Opole</c:v>
                </c:pt>
                <c:pt idx="11">
                  <c:v>RCKiK Poznań</c:v>
                </c:pt>
                <c:pt idx="12">
                  <c:v>RCKiK Racibórz</c:v>
                </c:pt>
                <c:pt idx="13">
                  <c:v>RCKiK Radom</c:v>
                </c:pt>
                <c:pt idx="14">
                  <c:v>RCKiK Rzeszów</c:v>
                </c:pt>
                <c:pt idx="15">
                  <c:v>RCKiK Słupsk</c:v>
                </c:pt>
                <c:pt idx="16">
                  <c:v>RCKiK Szczecin</c:v>
                </c:pt>
                <c:pt idx="17">
                  <c:v>RCKiK Wałbrzych</c:v>
                </c:pt>
                <c:pt idx="18">
                  <c:v>RCKiK Warszawa</c:v>
                </c:pt>
                <c:pt idx="19">
                  <c:v>RCKiK Wrocław</c:v>
                </c:pt>
                <c:pt idx="20">
                  <c:v>RCKiK Zielona Góra</c:v>
                </c:pt>
              </c:strCache>
            </c:strRef>
          </c:cat>
        </c:ser>
        <c:ser>
          <c:idx val="1"/>
          <c:order val="1"/>
          <c:spPr>
            <a:solidFill>
              <a:srgbClr val="ed7d31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21"/>
                <c:pt idx="0">
                  <c:v>RCKiK Białystok</c:v>
                </c:pt>
                <c:pt idx="1">
                  <c:v>RCKiK Bydgoszcz</c:v>
                </c:pt>
                <c:pt idx="2">
                  <c:v>RCKiK Gdańsk</c:v>
                </c:pt>
                <c:pt idx="3">
                  <c:v>RCKiK Kalisz</c:v>
                </c:pt>
                <c:pt idx="4">
                  <c:v>RCKiK Katowice</c:v>
                </c:pt>
                <c:pt idx="5">
                  <c:v>RCKiK Kielce</c:v>
                </c:pt>
                <c:pt idx="6">
                  <c:v>RCKiK Kraków</c:v>
                </c:pt>
                <c:pt idx="7">
                  <c:v>RCKiK Lublin</c:v>
                </c:pt>
                <c:pt idx="8">
                  <c:v>RCKiK Łódź</c:v>
                </c:pt>
                <c:pt idx="9">
                  <c:v>RCKiK Olsztyn</c:v>
                </c:pt>
                <c:pt idx="10">
                  <c:v>RCKiK Opole</c:v>
                </c:pt>
                <c:pt idx="11">
                  <c:v>RCKiK Poznań</c:v>
                </c:pt>
                <c:pt idx="12">
                  <c:v>RCKiK Racibórz</c:v>
                </c:pt>
                <c:pt idx="13">
                  <c:v>RCKiK Radom</c:v>
                </c:pt>
                <c:pt idx="14">
                  <c:v>RCKiK Rzeszów</c:v>
                </c:pt>
                <c:pt idx="15">
                  <c:v>RCKiK Słupsk</c:v>
                </c:pt>
                <c:pt idx="16">
                  <c:v>RCKiK Szczecin</c:v>
                </c:pt>
                <c:pt idx="17">
                  <c:v>RCKiK Wałbrzych</c:v>
                </c:pt>
                <c:pt idx="18">
                  <c:v>RCKiK Warszawa</c:v>
                </c:pt>
                <c:pt idx="19">
                  <c:v>RCKiK Wrocław</c:v>
                </c:pt>
                <c:pt idx="20">
                  <c:v>RCKiK Zielona Góra</c:v>
                </c:pt>
              </c:strCache>
            </c:strRef>
          </c:cat>
        </c:ser>
        <c:ser>
          <c:idx val="2"/>
          <c:order val="2"/>
          <c:spPr>
            <a:solidFill>
              <a:srgbClr val="a5a5a5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21"/>
                <c:pt idx="0">
                  <c:v>RCKiK Białystok</c:v>
                </c:pt>
                <c:pt idx="1">
                  <c:v>RCKiK Bydgoszcz</c:v>
                </c:pt>
                <c:pt idx="2">
                  <c:v>RCKiK Gdańsk</c:v>
                </c:pt>
                <c:pt idx="3">
                  <c:v>RCKiK Kalisz</c:v>
                </c:pt>
                <c:pt idx="4">
                  <c:v>RCKiK Katowice</c:v>
                </c:pt>
                <c:pt idx="5">
                  <c:v>RCKiK Kielce</c:v>
                </c:pt>
                <c:pt idx="6">
                  <c:v>RCKiK Kraków</c:v>
                </c:pt>
                <c:pt idx="7">
                  <c:v>RCKiK Lublin</c:v>
                </c:pt>
                <c:pt idx="8">
                  <c:v>RCKiK Łódź</c:v>
                </c:pt>
                <c:pt idx="9">
                  <c:v>RCKiK Olsztyn</c:v>
                </c:pt>
                <c:pt idx="10">
                  <c:v>RCKiK Opole</c:v>
                </c:pt>
                <c:pt idx="11">
                  <c:v>RCKiK Poznań</c:v>
                </c:pt>
                <c:pt idx="12">
                  <c:v>RCKiK Racibórz</c:v>
                </c:pt>
                <c:pt idx="13">
                  <c:v>RCKiK Radom</c:v>
                </c:pt>
                <c:pt idx="14">
                  <c:v>RCKiK Rzeszów</c:v>
                </c:pt>
                <c:pt idx="15">
                  <c:v>RCKiK Słupsk</c:v>
                </c:pt>
                <c:pt idx="16">
                  <c:v>RCKiK Szczecin</c:v>
                </c:pt>
                <c:pt idx="17">
                  <c:v>RCKiK Wałbrzych</c:v>
                </c:pt>
                <c:pt idx="18">
                  <c:v>RCKiK Warszawa</c:v>
                </c:pt>
                <c:pt idx="19">
                  <c:v>RCKiK Wrocław</c:v>
                </c:pt>
                <c:pt idx="20">
                  <c:v>RCKiK Zielona Góra</c:v>
                </c:pt>
              </c:strCache>
            </c:strRef>
          </c:cat>
        </c:ser>
        <c:ser>
          <c:idx val="3"/>
          <c:order val="3"/>
          <c:spPr>
            <a:solidFill>
              <a:srgbClr val="ffc000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21"/>
                <c:pt idx="0">
                  <c:v>RCKiK Białystok</c:v>
                </c:pt>
                <c:pt idx="1">
                  <c:v>RCKiK Bydgoszcz</c:v>
                </c:pt>
                <c:pt idx="2">
                  <c:v>RCKiK Gdańsk</c:v>
                </c:pt>
                <c:pt idx="3">
                  <c:v>RCKiK Kalisz</c:v>
                </c:pt>
                <c:pt idx="4">
                  <c:v>RCKiK Katowice</c:v>
                </c:pt>
                <c:pt idx="5">
                  <c:v>RCKiK Kielce</c:v>
                </c:pt>
                <c:pt idx="6">
                  <c:v>RCKiK Kraków</c:v>
                </c:pt>
                <c:pt idx="7">
                  <c:v>RCKiK Lublin</c:v>
                </c:pt>
                <c:pt idx="8">
                  <c:v>RCKiK Łódź</c:v>
                </c:pt>
                <c:pt idx="9">
                  <c:v>RCKiK Olsztyn</c:v>
                </c:pt>
                <c:pt idx="10">
                  <c:v>RCKiK Opole</c:v>
                </c:pt>
                <c:pt idx="11">
                  <c:v>RCKiK Poznań</c:v>
                </c:pt>
                <c:pt idx="12">
                  <c:v>RCKiK Racibórz</c:v>
                </c:pt>
                <c:pt idx="13">
                  <c:v>RCKiK Radom</c:v>
                </c:pt>
                <c:pt idx="14">
                  <c:v>RCKiK Rzeszów</c:v>
                </c:pt>
                <c:pt idx="15">
                  <c:v>RCKiK Słupsk</c:v>
                </c:pt>
                <c:pt idx="16">
                  <c:v>RCKiK Szczecin</c:v>
                </c:pt>
                <c:pt idx="17">
                  <c:v>RCKiK Wałbrzych</c:v>
                </c:pt>
                <c:pt idx="18">
                  <c:v>RCKiK Warszawa</c:v>
                </c:pt>
                <c:pt idx="19">
                  <c:v>RCKiK Wrocław</c:v>
                </c:pt>
                <c:pt idx="20">
                  <c:v>RCKiK Zielona Góra</c:v>
                </c:pt>
              </c:strCache>
            </c:strRef>
          </c:cat>
        </c:ser>
        <c:ser>
          <c:idx val="4"/>
          <c:order val="4"/>
          <c:tx>
            <c:strRef>
              <c:f>label 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1"/>
                <c:pt idx="0">
                  <c:v>RCKiK Białystok</c:v>
                </c:pt>
                <c:pt idx="1">
                  <c:v>RCKiK Bydgoszcz</c:v>
                </c:pt>
                <c:pt idx="2">
                  <c:v>RCKiK Gdańsk</c:v>
                </c:pt>
                <c:pt idx="3">
                  <c:v>RCKiK Kalisz</c:v>
                </c:pt>
                <c:pt idx="4">
                  <c:v>RCKiK Katowice</c:v>
                </c:pt>
                <c:pt idx="5">
                  <c:v>RCKiK Kielce</c:v>
                </c:pt>
                <c:pt idx="6">
                  <c:v>RCKiK Kraków</c:v>
                </c:pt>
                <c:pt idx="7">
                  <c:v>RCKiK Lublin</c:v>
                </c:pt>
                <c:pt idx="8">
                  <c:v>RCKiK Łódź</c:v>
                </c:pt>
                <c:pt idx="9">
                  <c:v>RCKiK Olsztyn</c:v>
                </c:pt>
                <c:pt idx="10">
                  <c:v>RCKiK Opole</c:v>
                </c:pt>
                <c:pt idx="11">
                  <c:v>RCKiK Poznań</c:v>
                </c:pt>
                <c:pt idx="12">
                  <c:v>RCKiK Racibórz</c:v>
                </c:pt>
                <c:pt idx="13">
                  <c:v>RCKiK Radom</c:v>
                </c:pt>
                <c:pt idx="14">
                  <c:v>RCKiK Rzeszów</c:v>
                </c:pt>
                <c:pt idx="15">
                  <c:v>RCKiK Słupsk</c:v>
                </c:pt>
                <c:pt idx="16">
                  <c:v>RCKiK Szczecin</c:v>
                </c:pt>
                <c:pt idx="17">
                  <c:v>RCKiK Wałbrzych</c:v>
                </c:pt>
                <c:pt idx="18">
                  <c:v>RCKiK Warszawa</c:v>
                </c:pt>
                <c:pt idx="19">
                  <c:v>RCKiK Wrocław</c:v>
                </c:pt>
                <c:pt idx="20">
                  <c:v>RCKiK Zielona Góra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1"/>
                <c:pt idx="0">
                  <c:v>27.6376440460947</c:v>
                </c:pt>
                <c:pt idx="1">
                  <c:v>35.5421348314607</c:v>
                </c:pt>
                <c:pt idx="2">
                  <c:v>24.6969696969697</c:v>
                </c:pt>
                <c:pt idx="3">
                  <c:v>40.4722222222222</c:v>
                </c:pt>
                <c:pt idx="4">
                  <c:v>21.1187683284457</c:v>
                </c:pt>
                <c:pt idx="5">
                  <c:v>24.5634674922601</c:v>
                </c:pt>
                <c:pt idx="6">
                  <c:v>26.3298429319372</c:v>
                </c:pt>
                <c:pt idx="7">
                  <c:v>18.046204620462</c:v>
                </c:pt>
                <c:pt idx="8">
                  <c:v>17.370802919708</c:v>
                </c:pt>
                <c:pt idx="9">
                  <c:v>24.9255319148936</c:v>
                </c:pt>
                <c:pt idx="10">
                  <c:v>20.65</c:v>
                </c:pt>
                <c:pt idx="11">
                  <c:v>30.5372340425532</c:v>
                </c:pt>
                <c:pt idx="12">
                  <c:v>26.9433198380567</c:v>
                </c:pt>
                <c:pt idx="13">
                  <c:v>21.8765432098765</c:v>
                </c:pt>
                <c:pt idx="14">
                  <c:v>24.8347826086956</c:v>
                </c:pt>
                <c:pt idx="15">
                  <c:v>23.0992907801418</c:v>
                </c:pt>
                <c:pt idx="16">
                  <c:v>17.6712328767123</c:v>
                </c:pt>
                <c:pt idx="17">
                  <c:v>13.5491283676704</c:v>
                </c:pt>
                <c:pt idx="18">
                  <c:v>25.7924369747899</c:v>
                </c:pt>
                <c:pt idx="19">
                  <c:v>30.3717277486911</c:v>
                </c:pt>
                <c:pt idx="20">
                  <c:v>27.5671641791045</c:v>
                </c:pt>
              </c:numCache>
            </c:numRef>
          </c:val>
        </c:ser>
        <c:ser>
          <c:idx val="5"/>
          <c:order val="5"/>
          <c:tx>
            <c:strRef>
              <c:f>label 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1"/>
                <c:pt idx="0">
                  <c:v>RCKiK Białystok</c:v>
                </c:pt>
                <c:pt idx="1">
                  <c:v>RCKiK Bydgoszcz</c:v>
                </c:pt>
                <c:pt idx="2">
                  <c:v>RCKiK Gdańsk</c:v>
                </c:pt>
                <c:pt idx="3">
                  <c:v>RCKiK Kalisz</c:v>
                </c:pt>
                <c:pt idx="4">
                  <c:v>RCKiK Katowice</c:v>
                </c:pt>
                <c:pt idx="5">
                  <c:v>RCKiK Kielce</c:v>
                </c:pt>
                <c:pt idx="6">
                  <c:v>RCKiK Kraków</c:v>
                </c:pt>
                <c:pt idx="7">
                  <c:v>RCKiK Lublin</c:v>
                </c:pt>
                <c:pt idx="8">
                  <c:v>RCKiK Łódź</c:v>
                </c:pt>
                <c:pt idx="9">
                  <c:v>RCKiK Olsztyn</c:v>
                </c:pt>
                <c:pt idx="10">
                  <c:v>RCKiK Opole</c:v>
                </c:pt>
                <c:pt idx="11">
                  <c:v>RCKiK Poznań</c:v>
                </c:pt>
                <c:pt idx="12">
                  <c:v>RCKiK Racibórz</c:v>
                </c:pt>
                <c:pt idx="13">
                  <c:v>RCKiK Radom</c:v>
                </c:pt>
                <c:pt idx="14">
                  <c:v>RCKiK Rzeszów</c:v>
                </c:pt>
                <c:pt idx="15">
                  <c:v>RCKiK Słupsk</c:v>
                </c:pt>
                <c:pt idx="16">
                  <c:v>RCKiK Szczecin</c:v>
                </c:pt>
                <c:pt idx="17">
                  <c:v>RCKiK Wałbrzych</c:v>
                </c:pt>
                <c:pt idx="18">
                  <c:v>RCKiK Warszawa</c:v>
                </c:pt>
                <c:pt idx="19">
                  <c:v>RCKiK Wrocław</c:v>
                </c:pt>
                <c:pt idx="20">
                  <c:v>RCKiK Zielona Góra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1"/>
                <c:pt idx="0">
                  <c:v>27.0438356164384</c:v>
                </c:pt>
                <c:pt idx="1">
                  <c:v>32.317617866005</c:v>
                </c:pt>
                <c:pt idx="2">
                  <c:v>21.2982791586998</c:v>
                </c:pt>
                <c:pt idx="3">
                  <c:v>39.4632911392405</c:v>
                </c:pt>
                <c:pt idx="4">
                  <c:v>20.7304747320061</c:v>
                </c:pt>
                <c:pt idx="5">
                  <c:v>27.0376712328767</c:v>
                </c:pt>
                <c:pt idx="6">
                  <c:v>26.2311557788945</c:v>
                </c:pt>
                <c:pt idx="7">
                  <c:v>20.2398753894081</c:v>
                </c:pt>
                <c:pt idx="8">
                  <c:v>18.7046347211312</c:v>
                </c:pt>
                <c:pt idx="9">
                  <c:v>23.2392156862745</c:v>
                </c:pt>
                <c:pt idx="10">
                  <c:v>20.6952380952381</c:v>
                </c:pt>
                <c:pt idx="11">
                  <c:v>30.5024509803922</c:v>
                </c:pt>
                <c:pt idx="12">
                  <c:v>26.8127659574468</c:v>
                </c:pt>
                <c:pt idx="13">
                  <c:v>21.280701754386</c:v>
                </c:pt>
                <c:pt idx="14">
                  <c:v>25.1271929824561</c:v>
                </c:pt>
                <c:pt idx="15">
                  <c:v>25.9813664596273</c:v>
                </c:pt>
                <c:pt idx="16">
                  <c:v>24.810298102981</c:v>
                </c:pt>
                <c:pt idx="17">
                  <c:v>12.8398768283295</c:v>
                </c:pt>
                <c:pt idx="18">
                  <c:v>26.25</c:v>
                </c:pt>
                <c:pt idx="19">
                  <c:v>31.3224932249322</c:v>
                </c:pt>
                <c:pt idx="20">
                  <c:v>30.1737588652482</c:v>
                </c:pt>
              </c:numCache>
            </c:numRef>
          </c:val>
        </c:ser>
        <c:gapWidth val="219"/>
        <c:overlap val="-27"/>
        <c:axId val="66769214"/>
        <c:axId val="80926648"/>
      </c:barChart>
      <c:catAx>
        <c:axId val="66769214"/>
        <c:scaling>
          <c:orientation val="minMax"/>
        </c:scaling>
        <c:delete val="0"/>
        <c:axPos val="b"/>
        <c:numFmt formatCode="MM/D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1" sz="900" spc="-1" strike="noStrike">
                <a:solidFill>
                  <a:srgbClr val="595959"/>
                </a:solidFill>
                <a:latin typeface="Arial Narrow"/>
              </a:defRPr>
            </a:pPr>
          </a:p>
        </c:txPr>
        <c:crossAx val="80926648"/>
        <c:crosses val="autoZero"/>
        <c:auto val="1"/>
        <c:lblAlgn val="ctr"/>
        <c:lblOffset val="100"/>
      </c:catAx>
      <c:valAx>
        <c:axId val="8092664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900" spc="-1" strike="noStrike">
                <a:solidFill>
                  <a:srgbClr val="595959"/>
                </a:solidFill>
                <a:latin typeface="Arial Narrow"/>
              </a:defRPr>
            </a:pPr>
          </a:p>
        </c:txPr>
        <c:crossAx val="66769214"/>
        <c:crosses val="autoZero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000" spc="-1" strike="noStrike">
                <a:solidFill>
                  <a:srgbClr val="002060"/>
                </a:solidFill>
                <a:latin typeface="Calibri"/>
              </a:defRPr>
            </a:pPr>
            <a:r>
              <a:rPr b="1" sz="1000" spc="-1" strike="noStrike">
                <a:solidFill>
                  <a:srgbClr val="002060"/>
                </a:solidFill>
                <a:latin typeface="Calibri"/>
              </a:rPr>
              <a:t>Średnia frekwencja na ekipach w roku 2018 z podziałem na dzień tygodnia</a:t>
            </a:r>
          </a:p>
        </c:rich>
      </c:tx>
      <c:layout>
        <c:manualLayout>
          <c:xMode val="edge"/>
          <c:yMode val="edge"/>
          <c:x val="0.169369690488921"/>
          <c:y val="0.0277467222278687"/>
        </c:manualLayout>
      </c:layout>
      <c:overlay val="0"/>
    </c:title>
    <c:autoTitleDeleted val="0"/>
    <c:view3D>
      <c:rotX val="15"/>
      <c:rotY val="20"/>
      <c:rAngAx val="1"/>
      <c:perspective val="30"/>
    </c:view3D>
    <c:floor>
      <c:spPr>
        <a:noFill/>
        <a:ln w="6480">
          <a:noFill/>
        </a:ln>
      </c:spPr>
    </c:floor>
    <c:backWall>
      <c:spPr>
        <a:noFill/>
        <a:ln w="6480">
          <a:noFill/>
        </a:ln>
      </c:spPr>
    </c:backWall>
    <c:plotArea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Średnia w niedziele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6"/>
                <c:pt idx="0">
                  <c:v>OT Ostrów</c:v>
                </c:pt>
                <c:pt idx="1">
                  <c:v>OT Krotoszyn</c:v>
                </c:pt>
                <c:pt idx="2">
                  <c:v>OT Konin</c:v>
                </c:pt>
                <c:pt idx="3">
                  <c:v>OT Ostrzeszów</c:v>
                </c:pt>
                <c:pt idx="4">
                  <c:v>RCKiK Kalisz</c:v>
                </c:pt>
                <c:pt idx="5">
                  <c:v>Ogółem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41</c:v>
                </c:pt>
                <c:pt idx="1">
                  <c:v>51</c:v>
                </c:pt>
                <c:pt idx="2">
                  <c:v>29</c:v>
                </c:pt>
                <c:pt idx="3">
                  <c:v>41</c:v>
                </c:pt>
                <c:pt idx="4">
                  <c:v>50</c:v>
                </c:pt>
                <c:pt idx="5">
                  <c:v>42.4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Średnia w soboty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6"/>
                <c:pt idx="0">
                  <c:v>OT Ostrów</c:v>
                </c:pt>
                <c:pt idx="1">
                  <c:v>OT Krotoszyn</c:v>
                </c:pt>
                <c:pt idx="2">
                  <c:v>OT Konin</c:v>
                </c:pt>
                <c:pt idx="3">
                  <c:v>OT Ostrzeszów</c:v>
                </c:pt>
                <c:pt idx="4">
                  <c:v>RCKiK Kalisz</c:v>
                </c:pt>
                <c:pt idx="5">
                  <c:v>Ogółem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23</c:v>
                </c:pt>
                <c:pt idx="1">
                  <c:v>34</c:v>
                </c:pt>
                <c:pt idx="2">
                  <c:v>26</c:v>
                </c:pt>
                <c:pt idx="3">
                  <c:v>12</c:v>
                </c:pt>
                <c:pt idx="4">
                  <c:v>39</c:v>
                </c:pt>
                <c:pt idx="5">
                  <c:v>26.8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Średnia w tygodniu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6"/>
                <c:pt idx="0">
                  <c:v>OT Ostrów</c:v>
                </c:pt>
                <c:pt idx="1">
                  <c:v>OT Krotoszyn</c:v>
                </c:pt>
                <c:pt idx="2">
                  <c:v>OT Konin</c:v>
                </c:pt>
                <c:pt idx="3">
                  <c:v>OT Ostrzeszów</c:v>
                </c:pt>
                <c:pt idx="4">
                  <c:v>RCKiK Kalisz</c:v>
                </c:pt>
                <c:pt idx="5">
                  <c:v>Ogółem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6"/>
                <c:pt idx="0">
                  <c:v>70</c:v>
                </c:pt>
                <c:pt idx="1">
                  <c:v>43</c:v>
                </c:pt>
                <c:pt idx="2">
                  <c:v>44</c:v>
                </c:pt>
                <c:pt idx="3">
                  <c:v>23</c:v>
                </c:pt>
                <c:pt idx="4">
                  <c:v>38</c:v>
                </c:pt>
                <c:pt idx="5">
                  <c:v>43.6</c:v>
                </c:pt>
              </c:numCache>
            </c:numRef>
          </c:val>
        </c:ser>
        <c:gapWidth val="150"/>
        <c:shape val="box"/>
        <c:axId val="41740356"/>
        <c:axId val="22780841"/>
        <c:axId val="0"/>
      </c:bar3DChart>
      <c:catAx>
        <c:axId val="41740356"/>
        <c:scaling>
          <c:orientation val="minMax"/>
        </c:scaling>
        <c:delete val="0"/>
        <c:axPos val="b"/>
        <c:numFmt formatCode="MM/D/YYYY" sourceLinked="1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22780841"/>
        <c:crosses val="autoZero"/>
        <c:auto val="1"/>
        <c:lblAlgn val="ctr"/>
        <c:lblOffset val="100"/>
      </c:catAx>
      <c:valAx>
        <c:axId val="2278084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41740356"/>
        <c:crosses val="autoZero"/>
      </c:valAx>
      <c:spPr>
        <a:noFill/>
        <a:ln w="6480"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ROK 2018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Ekipy stacjonarne</c:v>
                </c:pt>
                <c:pt idx="1">
                  <c:v>Ekipy mobilne</c:v>
                </c:pt>
                <c:pt idx="2">
                  <c:v>Łączna liczba ekip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270</c:v>
                </c:pt>
                <c:pt idx="1">
                  <c:v>142</c:v>
                </c:pt>
                <c:pt idx="2">
                  <c:v>412</c:v>
                </c:pt>
              </c:numCache>
            </c:numRef>
          </c:val>
        </c:ser>
        <c:gapWidth val="219"/>
        <c:overlap val="-27"/>
        <c:axId val="67652745"/>
        <c:axId val="66793194"/>
      </c:barChart>
      <c:catAx>
        <c:axId val="67652745"/>
        <c:scaling>
          <c:orientation val="minMax"/>
        </c:scaling>
        <c:delete val="0"/>
        <c:axPos val="b"/>
        <c:numFmt formatCode="MM/D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66793194"/>
        <c:crosses val="autoZero"/>
        <c:auto val="1"/>
        <c:lblAlgn val="ctr"/>
        <c:lblOffset val="100"/>
      </c:catAx>
      <c:valAx>
        <c:axId val="66793194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67652745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26661AD-6B9C-4AF2-A761-994B2603DC49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C66D0A2-2CEE-4988-91A6-02C5E8110E1C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A94BD52-5275-4649-A9AC-194E1B6900A7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2233092-13F2-4C58-B583-C490158D8095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06B8388-345D-4DCC-8C3D-7A00CAB7F3C4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A234116-1F35-4EB1-854A-D917D37FC069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05C2B98-7D6F-4B63-B33A-1C2028D2FA3B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E0CD9C0-73DD-482B-BF7D-777F77EE71D9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l-PL" sz="60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E3C0B63-AF51-4088-95C9-AE948BC12184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19-6-17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CA2B389-EE60-4036-B19F-673FA3B8FB3E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3C6A7FE-4E2E-44BC-A01D-FCA000A161A8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19-6-17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47C866F-3F8C-4E31-B83A-5C902655B2C9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mbria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CF0B022-8A32-4142-8BF7-323D3C49B7F5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19-6-17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3217DC5-B0C5-4B10-BD3C-6A445719BCF7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chart" Target="../charts/chart4.xml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chart" Target="../charts/chart5.xml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chart" Target="../charts/chart7.xml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chart" Target="../charts/chart8.xml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2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chart" Target="../charts/chart9.xml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mailto:promocja@krwiodawstwo.kalisz.pl" TargetMode="External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chart" Target="../charts/chart3.xml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1523880" y="3685320"/>
            <a:ext cx="9143640" cy="2493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8000" spc="-1" strike="noStrike">
                <a:solidFill>
                  <a:srgbClr val="000000"/>
                </a:solidFill>
                <a:latin typeface="Calibri"/>
              </a:rPr>
              <a:t>Spotkanie z okazji Światowego Dnia Krwiodawcy.</a:t>
            </a:r>
            <a:endParaRPr b="0" lang="pl-PL" sz="8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8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8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8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5900" spc="-1" strike="noStrike">
                <a:solidFill>
                  <a:srgbClr val="000000"/>
                </a:solidFill>
                <a:latin typeface="Calibri"/>
              </a:rPr>
              <a:t>Turek, 2019 r.</a:t>
            </a:r>
            <a:endParaRPr b="0" lang="pl-PL" sz="59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4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l-PL" sz="4800" spc="-1" strike="noStrike">
              <a:latin typeface="Arial"/>
            </a:endParaRPr>
          </a:p>
        </p:txBody>
      </p:sp>
      <p:pic>
        <p:nvPicPr>
          <p:cNvPr id="131" name="Obraz 4" descr=""/>
          <p:cNvPicPr/>
          <p:nvPr/>
        </p:nvPicPr>
        <p:blipFill>
          <a:blip r:embed="rId1"/>
          <a:stretch/>
        </p:blipFill>
        <p:spPr>
          <a:xfrm>
            <a:off x="1523880" y="1066680"/>
            <a:ext cx="9143640" cy="2387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1" lang="pl-PL" sz="24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ODSETEK DAWCÓW WIELOKROTNYCH</a:t>
            </a:r>
            <a:br/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W RCKiK W KALISZU W LATACH 2011-2018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Obraz 3" descr=""/>
          <p:cNvPicPr/>
          <p:nvPr/>
        </p:nvPicPr>
        <p:blipFill>
          <a:blip r:embed="rId1"/>
          <a:stretch/>
        </p:blipFill>
        <p:spPr>
          <a:xfrm>
            <a:off x="666000" y="296280"/>
            <a:ext cx="1519560" cy="1393920"/>
          </a:xfrm>
          <a:prstGeom prst="rect">
            <a:avLst/>
          </a:prstGeom>
          <a:ln>
            <a:noFill/>
          </a:ln>
        </p:spPr>
      </p:pic>
      <p:graphicFrame>
        <p:nvGraphicFramePr>
          <p:cNvPr id="157" name="Symbol zastępczy zawartości 5"/>
          <p:cNvGraphicFramePr/>
          <p:nvPr/>
        </p:nvGraphicFramePr>
        <p:xfrm>
          <a:off x="838080" y="1825560"/>
          <a:ext cx="10515240" cy="435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1" lang="pl-PL" sz="24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1" lang="pl-PL" sz="24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LICZBA DONACJI KRWI I JEJ SKŁADNIKÓW </a:t>
            </a:r>
            <a:br/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           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W RCKiK W KALISZU W LATACH 2011-2018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9" name="Obraz 3" descr=""/>
          <p:cNvPicPr/>
          <p:nvPr/>
        </p:nvPicPr>
        <p:blipFill>
          <a:blip r:embed="rId1"/>
          <a:stretch/>
        </p:blipFill>
        <p:spPr>
          <a:xfrm>
            <a:off x="690840" y="386640"/>
            <a:ext cx="1494720" cy="1371240"/>
          </a:xfrm>
          <a:prstGeom prst="rect">
            <a:avLst/>
          </a:prstGeom>
          <a:ln>
            <a:noFill/>
          </a:ln>
        </p:spPr>
      </p:pic>
      <p:graphicFrame>
        <p:nvGraphicFramePr>
          <p:cNvPr id="160" name="Symbol zastępczy zawartości 5"/>
          <p:cNvGraphicFramePr/>
          <p:nvPr/>
        </p:nvGraphicFramePr>
        <p:xfrm>
          <a:off x="838080" y="1779840"/>
          <a:ext cx="10856160" cy="476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838080" y="365040"/>
            <a:ext cx="10515240" cy="812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pl-PL" sz="28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RCKiK WG. LICZBY POBRANYCH DONACJI W 2017 R. 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838080" y="1736640"/>
            <a:ext cx="10515240" cy="4439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3" name="Obraz 3" descr=""/>
          <p:cNvPicPr/>
          <p:nvPr/>
        </p:nvPicPr>
        <p:blipFill>
          <a:blip r:embed="rId1"/>
          <a:stretch/>
        </p:blipFill>
        <p:spPr>
          <a:xfrm>
            <a:off x="399600" y="85680"/>
            <a:ext cx="1494720" cy="1371240"/>
          </a:xfrm>
          <a:prstGeom prst="rect">
            <a:avLst/>
          </a:prstGeom>
          <a:ln>
            <a:noFill/>
          </a:ln>
        </p:spPr>
      </p:pic>
      <p:graphicFrame>
        <p:nvGraphicFramePr>
          <p:cNvPr id="164" name="Table 3"/>
          <p:cNvGraphicFramePr/>
          <p:nvPr/>
        </p:nvGraphicFramePr>
        <p:xfrm>
          <a:off x="756000" y="1736640"/>
          <a:ext cx="10762560" cy="4987080"/>
        </p:xfrm>
        <a:graphic>
          <a:graphicData uri="http://schemas.openxmlformats.org/drawingml/2006/table">
            <a:tbl>
              <a:tblPr/>
              <a:tblGrid>
                <a:gridCol w="1671480"/>
                <a:gridCol w="2927880"/>
                <a:gridCol w="6163200"/>
              </a:tblGrid>
              <a:tr h="3430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Słupsk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24 360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rowSpan="2"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 grupa – liczba pobranych donacji w przedziale 20 000-25 000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8312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Radom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23 670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1972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Wałbrzych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28 012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rowSpan="4"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II grupa – liczba pobranych donacji w przedziale 25 000-35 000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972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Kielce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34 159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1972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Opole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29 043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18396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Zielona Góra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33 216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1972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Kalisz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48 374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rowSpan="3"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III grupa – liczba pobranych donacji w przedziale 35 000-50 000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2544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Olsztyn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45 000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3070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Racibórz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37 026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1972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Szczecin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55 359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rowSpan="5"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IV grupa – liczba pobranych donacji w przedziale 50 000-65 000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972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Rzeszów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64 364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1972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Lublin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55 739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1972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Gdańsk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62 890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20700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Łódź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63 716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1972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Białystok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73 482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rowSpan="3"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V grupa liczba pobranych donacji w przedziale 65 000-85 000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972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Bydgoszcz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74 071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3646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Wrocław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81 096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1972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Poznań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99 406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rowSpan="4"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VI grupa – liczba pobranych donacji powyżej 85 000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972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Kraków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96 100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1972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Katowice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120 621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20808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Warszawa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2f5597"/>
                          </a:solidFill>
                          <a:latin typeface="Arial Narrow"/>
                        </a:rPr>
                        <a:t>115 952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838080" y="138600"/>
            <a:ext cx="10515240" cy="72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 Light"/>
              </a:rPr>
              <a:t>  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RCKiK w 2017 r.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6" name="Obraz 3" descr=""/>
          <p:cNvPicPr/>
          <p:nvPr/>
        </p:nvPicPr>
        <p:blipFill>
          <a:blip r:embed="rId1"/>
          <a:stretch/>
        </p:blipFill>
        <p:spPr>
          <a:xfrm>
            <a:off x="399600" y="30240"/>
            <a:ext cx="1494720" cy="1371240"/>
          </a:xfrm>
          <a:prstGeom prst="rect">
            <a:avLst/>
          </a:prstGeom>
          <a:ln>
            <a:noFill/>
          </a:ln>
        </p:spPr>
      </p:pic>
      <p:pic>
        <p:nvPicPr>
          <p:cNvPr id="167" name="Symbol zastępczy zawartości 4" descr=""/>
          <p:cNvPicPr/>
          <p:nvPr/>
        </p:nvPicPr>
        <p:blipFill>
          <a:blip r:embed="rId2"/>
          <a:stretch/>
        </p:blipFill>
        <p:spPr>
          <a:xfrm>
            <a:off x="1894680" y="716040"/>
            <a:ext cx="8745120" cy="5890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69" name="Symbol zastępczy zawartości 3"/>
          <p:cNvGraphicFramePr/>
          <p:nvPr/>
        </p:nvGraphicFramePr>
        <p:xfrm>
          <a:off x="838080" y="1825560"/>
          <a:ext cx="10515240" cy="435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70" name="Obraz 4" descr=""/>
          <p:cNvPicPr/>
          <p:nvPr/>
        </p:nvPicPr>
        <p:blipFill>
          <a:blip r:embed="rId2"/>
          <a:stretch/>
        </p:blipFill>
        <p:spPr>
          <a:xfrm>
            <a:off x="690840" y="386640"/>
            <a:ext cx="1494720" cy="137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Symbol zastępczy zawartości 3"/>
          <p:cNvGraphicFramePr/>
          <p:nvPr/>
        </p:nvGraphicFramePr>
        <p:xfrm>
          <a:off x="838080" y="789840"/>
          <a:ext cx="10515240" cy="573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2319840" y="365040"/>
            <a:ext cx="90338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ff0000"/>
                </a:solidFill>
                <a:latin typeface="Calibri Light"/>
              </a:rPr>
              <a:t>RCKiK w Kaliszu: średnia frekwencja na ekipach </a:t>
            </a:r>
            <a:br/>
            <a:r>
              <a:rPr b="1" lang="pl-PL" sz="2800" spc="-1" strike="noStrike">
                <a:solidFill>
                  <a:srgbClr val="ff0000"/>
                </a:solidFill>
                <a:latin typeface="Calibri Light"/>
              </a:rPr>
              <a:t>z podziałem dzień tygodnia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73" name="Table 2"/>
          <p:cNvGraphicFramePr/>
          <p:nvPr/>
        </p:nvGraphicFramePr>
        <p:xfrm>
          <a:off x="750600" y="1877040"/>
          <a:ext cx="4379040" cy="3541680"/>
        </p:xfrm>
        <a:graphic>
          <a:graphicData uri="http://schemas.openxmlformats.org/drawingml/2006/table">
            <a:tbl>
              <a:tblPr/>
              <a:tblGrid>
                <a:gridCol w="1089000"/>
                <a:gridCol w="1018440"/>
                <a:gridCol w="1243800"/>
                <a:gridCol w="1027800"/>
              </a:tblGrid>
              <a:tr h="527760">
                <a:tc>
                  <a:txBody>
                    <a:bodyPr lIns="44280" rIns="44280" tIns="0" bIns="0" anchor="b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PLACÓWKA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Średnia w niedziele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Średnia w soboty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Średnia w tygodniu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527760">
                <a:tc>
                  <a:txBody>
                    <a:bodyPr lIns="44280" rIns="44280" tIns="0" bIns="0" anchor="b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OT Ostrów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41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23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70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ce6f1"/>
                    </a:solidFill>
                  </a:tcPr>
                </a:tc>
              </a:tr>
              <a:tr h="527760">
                <a:tc>
                  <a:txBody>
                    <a:bodyPr lIns="44280" rIns="44280" tIns="0" bIns="0" anchor="b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OT Krotoszyn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51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34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43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527760">
                <a:tc>
                  <a:txBody>
                    <a:bodyPr lIns="44280" rIns="44280" tIns="0" bIns="0" anchor="b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OT Konin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29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26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44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ce6f1"/>
                    </a:solidFill>
                  </a:tcPr>
                </a:tc>
              </a:tr>
              <a:tr h="527760">
                <a:tc>
                  <a:txBody>
                    <a:bodyPr lIns="44280" rIns="44280" tIns="0" bIns="0" anchor="b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OT Ostrzeszów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41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12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23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527760">
                <a:tc>
                  <a:txBody>
                    <a:bodyPr lIns="44280" rIns="44280" tIns="0" bIns="0" anchor="b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RCKiK Kalisz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50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39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38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ce6f1"/>
                    </a:solidFill>
                  </a:tcPr>
                </a:tc>
              </a:tr>
              <a:tr h="375120">
                <a:tc>
                  <a:txBody>
                    <a:bodyPr lIns="44280" rIns="44280" tIns="0" bIns="0" anchor="b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Ogółem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42,4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26,8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 CE"/>
                          <a:ea typeface="Times New Roman"/>
                        </a:rPr>
                        <a:t>43,6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4" name="Obraz 3" descr=""/>
          <p:cNvPicPr/>
          <p:nvPr/>
        </p:nvPicPr>
        <p:blipFill>
          <a:blip r:embed="rId1"/>
          <a:stretch/>
        </p:blipFill>
        <p:spPr>
          <a:xfrm>
            <a:off x="666000" y="296280"/>
            <a:ext cx="1519560" cy="1393920"/>
          </a:xfrm>
          <a:prstGeom prst="rect">
            <a:avLst/>
          </a:prstGeom>
          <a:ln>
            <a:noFill/>
          </a:ln>
        </p:spPr>
      </p:pic>
      <p:graphicFrame>
        <p:nvGraphicFramePr>
          <p:cNvPr id="175" name="Wykres 8"/>
          <p:cNvGraphicFramePr/>
          <p:nvPr/>
        </p:nvGraphicFramePr>
        <p:xfrm>
          <a:off x="5293800" y="1877040"/>
          <a:ext cx="6059520" cy="354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2271600" y="365040"/>
            <a:ext cx="90817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ff0000"/>
                </a:solidFill>
                <a:latin typeface="Cambria"/>
              </a:rPr>
              <a:t>Forma przeprowadzania ekip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7" name="Symbol zastępczy zawartości 6" descr=""/>
          <p:cNvPicPr/>
          <p:nvPr/>
        </p:nvPicPr>
        <p:blipFill>
          <a:blip r:embed="rId1"/>
          <a:stretch/>
        </p:blipFill>
        <p:spPr>
          <a:xfrm>
            <a:off x="6172200" y="2058120"/>
            <a:ext cx="4768200" cy="3576240"/>
          </a:xfrm>
          <a:prstGeom prst="rect">
            <a:avLst/>
          </a:prstGeom>
          <a:ln>
            <a:noFill/>
          </a:ln>
        </p:spPr>
      </p:pic>
      <p:pic>
        <p:nvPicPr>
          <p:cNvPr id="178" name="Obraz 4" descr=""/>
          <p:cNvPicPr/>
          <p:nvPr/>
        </p:nvPicPr>
        <p:blipFill>
          <a:blip r:embed="rId2"/>
          <a:stretch/>
        </p:blipFill>
        <p:spPr>
          <a:xfrm>
            <a:off x="666000" y="296280"/>
            <a:ext cx="1519560" cy="1393920"/>
          </a:xfrm>
          <a:prstGeom prst="rect">
            <a:avLst/>
          </a:prstGeom>
          <a:ln>
            <a:noFill/>
          </a:ln>
        </p:spPr>
      </p:pic>
      <p:pic>
        <p:nvPicPr>
          <p:cNvPr id="179" name="Picture 3" descr=""/>
          <p:cNvPicPr/>
          <p:nvPr/>
        </p:nvPicPr>
        <p:blipFill>
          <a:blip r:embed="rId3"/>
          <a:stretch/>
        </p:blipFill>
        <p:spPr>
          <a:xfrm>
            <a:off x="908280" y="2058120"/>
            <a:ext cx="5041440" cy="357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2310120" y="365040"/>
            <a:ext cx="904320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ff0000"/>
                </a:solidFill>
                <a:latin typeface="Cambria"/>
              </a:rPr>
              <a:t>RCKiK w Kaliszu: forma ekip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Obraz 3" descr=""/>
          <p:cNvPicPr/>
          <p:nvPr/>
        </p:nvPicPr>
        <p:blipFill>
          <a:blip r:embed="rId1"/>
          <a:stretch/>
        </p:blipFill>
        <p:spPr>
          <a:xfrm>
            <a:off x="666000" y="296280"/>
            <a:ext cx="1519560" cy="1393920"/>
          </a:xfrm>
          <a:prstGeom prst="rect">
            <a:avLst/>
          </a:prstGeom>
          <a:ln>
            <a:noFill/>
          </a:ln>
        </p:spPr>
      </p:pic>
      <p:graphicFrame>
        <p:nvGraphicFramePr>
          <p:cNvPr id="182" name="Symbol zastępczy zawartości 6"/>
          <p:cNvGraphicFramePr/>
          <p:nvPr/>
        </p:nvGraphicFramePr>
        <p:xfrm>
          <a:off x="838080" y="1825560"/>
          <a:ext cx="10515240" cy="435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1004400" y="1288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200" spc="-1" strike="noStrike">
                <a:solidFill>
                  <a:srgbClr val="000000"/>
                </a:solidFill>
                <a:latin typeface="Cambria"/>
              </a:rPr>
              <a:t>     </a:t>
            </a:r>
            <a:r>
              <a:rPr b="1" lang="pl-PL" sz="2200" spc="-1" strike="noStrike">
                <a:solidFill>
                  <a:srgbClr val="ff0000"/>
                </a:solidFill>
                <a:latin typeface="Calibri"/>
              </a:rPr>
              <a:t>DZIAŁANIA NA RZECZ PROMOWANIA HONOROWEGO KRWIODAWSTWA </a:t>
            </a:r>
            <a:br/>
            <a:r>
              <a:rPr b="1" lang="pl-PL" sz="2200" spc="-1" strike="noStrike">
                <a:solidFill>
                  <a:srgbClr val="ff0000"/>
                </a:solidFill>
                <a:latin typeface="Calibri"/>
              </a:rPr>
              <a:t>w ramach programu polityki zdrowotnej:</a:t>
            </a:r>
            <a:br/>
            <a:r>
              <a:rPr b="0" lang="pl-PL" sz="2200" spc="-1" strike="noStrike">
                <a:solidFill>
                  <a:srgbClr val="ff0000"/>
                </a:solidFill>
                <a:latin typeface="Calibri"/>
              </a:rPr>
              <a:t>	</a:t>
            </a:r>
            <a:r>
              <a:rPr b="1" lang="pl-PL" sz="2200" spc="-1" strike="noStrike">
                <a:solidFill>
                  <a:srgbClr val="ff0000"/>
                </a:solidFill>
                <a:latin typeface="Calibri"/>
              </a:rPr>
              <a:t>Zapewnianie samowystarczalności zaopatrzenia Rzeczpospolitej Polskiej w krew i jej składniki na lata 2015-2020</a:t>
            </a: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658080" y="1389240"/>
            <a:ext cx="10515240" cy="5260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Wdrożenie </a:t>
            </a:r>
            <a:r>
              <a:rPr b="1" lang="pl-PL" sz="1900" spc="-1" strike="noStrike">
                <a:solidFill>
                  <a:srgbClr val="000000"/>
                </a:solidFill>
                <a:latin typeface="Calibri"/>
              </a:rPr>
              <a:t>Programu Lojalnościowego </a:t>
            </a: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od 22.12.2016 r. do 29.11.2018 r. przystąpiło 11 323 dawców </a:t>
            </a:r>
            <a:endParaRPr b="0" lang="pl-PL" sz="1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Upowszechnianie wiedzy  na temat krwiodawstwa w formie </a:t>
            </a:r>
            <a:r>
              <a:rPr b="1" lang="pl-PL" sz="1900" spc="-1" strike="noStrike">
                <a:solidFill>
                  <a:srgbClr val="000000"/>
                </a:solidFill>
                <a:latin typeface="Calibri"/>
              </a:rPr>
              <a:t>pakietu edukacyjnego </a:t>
            </a: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skierowanego do uczniów szkół podstawowych, gimnazjalnych i ponadgimnazjalnych – rokrocznie od września do czerwca (w 2016 r. wzięło udział 70 szkół, 2017 r. – 20 szkół, do września 2018 r. – 42 szkoły)</a:t>
            </a:r>
            <a:endParaRPr b="0" lang="pl-PL" sz="1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Przekazanie do szkół materiałów informacyjnych zachęcających do oddawania krwi  w ramach </a:t>
            </a:r>
            <a:r>
              <a:rPr b="1" lang="pl-PL" sz="1900" spc="-1" strike="noStrike">
                <a:solidFill>
                  <a:srgbClr val="000000"/>
                </a:solidFill>
                <a:latin typeface="Calibri"/>
              </a:rPr>
              <a:t>Akcji Przed Wakacjami </a:t>
            </a: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– czerwiec 2016  r. - 23 szkoły, 2017 r. – 17 szkół, 2018 r. -15 szkół</a:t>
            </a:r>
            <a:endParaRPr b="0" lang="pl-PL" sz="1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Upowszechnienia idei honorowego krwiodawstwa wśród pacjentów i odwiedzających </a:t>
            </a:r>
            <a:r>
              <a:rPr b="1" lang="pl-PL" sz="1900" spc="-1" strike="noStrike">
                <a:solidFill>
                  <a:srgbClr val="000000"/>
                </a:solidFill>
                <a:latin typeface="Calibri"/>
              </a:rPr>
              <a:t>podmioty lecznicze oraz laboratoria diagnostyczne</a:t>
            </a: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 w formie pakietów materiałów promocyjnych (w 2017 r. wzięło udział  podmiotów leczniczych i 6 laboratoriów, w 2018 r. wzięło udział 10 podmiotów leczniczych i 10 laboratoriów) </a:t>
            </a:r>
            <a:endParaRPr b="0" lang="pl-PL" sz="1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Wdrożenie </a:t>
            </a:r>
            <a:r>
              <a:rPr b="1" lang="pl-PL" sz="1900" spc="-1" strike="noStrike">
                <a:solidFill>
                  <a:srgbClr val="000000"/>
                </a:solidFill>
                <a:latin typeface="Calibri"/>
              </a:rPr>
              <a:t>pakietu</a:t>
            </a: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 skierowanego do przedsiębiorców i pracowników w celu upowszechnienia idei honorowego krwiodawstwa –w 2018 r. wzięło udział 10 firm</a:t>
            </a:r>
            <a:endParaRPr b="0" lang="pl-PL" sz="1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1900" spc="-1" strike="noStrike">
                <a:solidFill>
                  <a:srgbClr val="000000"/>
                </a:solidFill>
                <a:latin typeface="Calibri"/>
              </a:rPr>
              <a:t>Emisja spotów radiowych i telewizyjnych </a:t>
            </a: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w mediach lokalnych – lipiec-wrzesień 2016, 2017 r. i 2018 r.</a:t>
            </a:r>
            <a:endParaRPr b="0" lang="pl-PL" sz="1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Zorganizowanie </a:t>
            </a:r>
            <a:r>
              <a:rPr b="1" lang="pl-PL" sz="1900" spc="-1" strike="noStrike">
                <a:solidFill>
                  <a:srgbClr val="000000"/>
                </a:solidFill>
                <a:latin typeface="Calibri"/>
              </a:rPr>
              <a:t>eventu „Krwioobieg Ptolemeusza” </a:t>
            </a: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promujący honorowe krwiodawstwo - październik 2018 r. </a:t>
            </a:r>
            <a:endParaRPr b="0" lang="pl-PL" sz="1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Zorganizowanie </a:t>
            </a:r>
            <a:r>
              <a:rPr b="1" lang="pl-PL" sz="1900" spc="-1" strike="noStrike">
                <a:solidFill>
                  <a:srgbClr val="000000"/>
                </a:solidFill>
                <a:latin typeface="Calibri"/>
              </a:rPr>
              <a:t>konkursu radiowego </a:t>
            </a:r>
            <a:r>
              <a:rPr b="0" lang="pl-PL" sz="1900" spc="-1" strike="noStrike">
                <a:solidFill>
                  <a:srgbClr val="000000"/>
                </a:solidFill>
                <a:latin typeface="Calibri"/>
              </a:rPr>
              <a:t>dotyczącego krwiodawstwa – wrzesień 2016, 2017 i październik 2018 r.</a:t>
            </a:r>
            <a:endParaRPr b="0" lang="pl-PL" sz="1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5" name="Obraz 3" descr=""/>
          <p:cNvPicPr/>
          <p:nvPr/>
        </p:nvPicPr>
        <p:blipFill>
          <a:blip r:embed="rId1"/>
          <a:stretch/>
        </p:blipFill>
        <p:spPr>
          <a:xfrm>
            <a:off x="257040" y="105840"/>
            <a:ext cx="1398600" cy="128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br/>
            <a:r>
              <a:rPr b="1" lang="pl-PL" sz="2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pl-PL" sz="2400" spc="-1" strike="noStrike">
                <a:solidFill>
                  <a:srgbClr val="000000"/>
                </a:solidFill>
                <a:latin typeface="Calibri Light"/>
              </a:rPr>
              <a:t>      </a:t>
            </a:r>
            <a:r>
              <a:rPr b="1" lang="pl-PL" sz="2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pl-PL" sz="31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1" lang="pl-PL" sz="3100" spc="-1" strike="noStrike">
                <a:solidFill>
                  <a:srgbClr val="ff0000"/>
                </a:solidFill>
                <a:latin typeface="Calibri"/>
              </a:rPr>
              <a:t>KAŻDA KROPLA KRWI JEST NA WAGĘ ZŁOTA</a:t>
            </a:r>
            <a:br/>
            <a:endParaRPr b="0" lang="pl-PL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838080" y="1825560"/>
            <a:ext cx="10515240" cy="4754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 algn="ctr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Krew, składniki krwi i produkty krwiopochodne należą do najczęściej stosowanych środków leczniczych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Na świecie pobiera się około 108 milionów jednostek krwi rocznie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Zapotrzebowanie na  krew wzrasta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Liczba krwiodawców jest niewystarczająca, szczególnie w sezonie urlopowym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Liczba transfuzji w Polsce wynosi ponad 1.000.000 rocznie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3000" spc="-1" strike="noStrike">
                <a:solidFill>
                  <a:srgbClr val="ff0000"/>
                </a:solidFill>
                <a:latin typeface="Calibri"/>
              </a:rPr>
              <a:t>Nie byłoby to możliwe bez dobrej woli i ofiarności </a:t>
            </a:r>
            <a:endParaRPr b="0" lang="pl-PL" sz="3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3000" spc="-1" strike="noStrike">
                <a:solidFill>
                  <a:srgbClr val="ff0000"/>
                </a:solidFill>
                <a:latin typeface="Calibri"/>
              </a:rPr>
              <a:t>honorowych dawców !!!!!</a:t>
            </a:r>
            <a:endParaRPr b="0" lang="pl-PL" sz="3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l-PL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Obraz 3" descr=""/>
          <p:cNvPicPr/>
          <p:nvPr/>
        </p:nvPicPr>
        <p:blipFill>
          <a:blip r:embed="rId1"/>
          <a:stretch/>
        </p:blipFill>
        <p:spPr>
          <a:xfrm>
            <a:off x="694080" y="342360"/>
            <a:ext cx="1494720" cy="137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5303520" y="2046960"/>
            <a:ext cx="6564240" cy="3313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5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RCKiK w Kaliszu pragnie wyrazić wdzięczność za wieloletnią współpracę Władzom Miasta i Powiatu, Mediom, Sponsorom, Prezesom Klubów HDK. 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Natomiast szczególnie gorąco dziękujemy Honorowym Dawcą Krwi za najpiękniejszy Dar jaki można przekazać drugiemu człowiekowi – </a:t>
            </a:r>
            <a:br/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Dar Życia.</a:t>
            </a:r>
            <a:br/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7" name="Obraz 3" descr=""/>
          <p:cNvPicPr/>
          <p:nvPr/>
        </p:nvPicPr>
        <p:blipFill>
          <a:blip r:embed="rId1"/>
          <a:stretch/>
        </p:blipFill>
        <p:spPr>
          <a:xfrm>
            <a:off x="257040" y="105840"/>
            <a:ext cx="1398600" cy="1283040"/>
          </a:xfrm>
          <a:prstGeom prst="rect">
            <a:avLst/>
          </a:prstGeom>
          <a:ln>
            <a:noFill/>
          </a:ln>
        </p:spPr>
      </p:pic>
      <p:pic>
        <p:nvPicPr>
          <p:cNvPr id="188" name="Picture 2" descr=""/>
          <p:cNvPicPr/>
          <p:nvPr/>
        </p:nvPicPr>
        <p:blipFill>
          <a:blip r:embed="rId2"/>
          <a:stretch/>
        </p:blipFill>
        <p:spPr>
          <a:xfrm>
            <a:off x="112680" y="2046960"/>
            <a:ext cx="4970880" cy="3313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38080" y="500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3100" spc="-1" strike="noStrike">
                <a:solidFill>
                  <a:srgbClr val="000000"/>
                </a:solidFill>
                <a:latin typeface="Cambria"/>
              </a:rPr>
              <a:t>	</a:t>
            </a:r>
            <a:r>
              <a:rPr b="1" lang="pl-PL" sz="3100" spc="-1" strike="noStrike">
                <a:solidFill>
                  <a:srgbClr val="ff0000"/>
                </a:solidFill>
                <a:latin typeface="Calibri"/>
              </a:rPr>
              <a:t>SEKCJA DS. PROMOWANIA HONOROWEGO KRWIODAWSTWA</a:t>
            </a:r>
            <a:br/>
            <a:endParaRPr b="0" lang="pl-PL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Kierownik: 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Joanna Jarek-Janicka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Pracownicy: 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Izabela Pisarek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                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Izabela Walendowska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E-mail: </a:t>
            </a:r>
            <a:r>
              <a:rPr b="1" lang="pl-PL" sz="24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promocja@krwiodawstwo.kalisz.pl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Telefon stacjonarny: (62) 76 79 401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Telefon komórkowy: 600 071 586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1" name="Obraz 3" descr=""/>
          <p:cNvPicPr/>
          <p:nvPr/>
        </p:nvPicPr>
        <p:blipFill>
          <a:blip r:embed="rId2"/>
          <a:stretch/>
        </p:blipFill>
        <p:spPr>
          <a:xfrm>
            <a:off x="279720" y="204840"/>
            <a:ext cx="1494720" cy="137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Obraz 4" descr=""/>
          <p:cNvPicPr/>
          <p:nvPr/>
        </p:nvPicPr>
        <p:blipFill>
          <a:blip r:embed="rId1"/>
          <a:stretch/>
        </p:blipFill>
        <p:spPr>
          <a:xfrm>
            <a:off x="694080" y="342360"/>
            <a:ext cx="1494720" cy="1371240"/>
          </a:xfrm>
          <a:prstGeom prst="rect">
            <a:avLst/>
          </a:prstGeom>
          <a:ln>
            <a:noFill/>
          </a:ln>
        </p:spPr>
      </p:pic>
      <p:sp>
        <p:nvSpPr>
          <p:cNvPr id="136" name="TextShape 1"/>
          <p:cNvSpPr txBox="1"/>
          <p:nvPr/>
        </p:nvSpPr>
        <p:spPr>
          <a:xfrm>
            <a:off x="857520" y="20084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Regionalne Centrum Krwiodawstwa i Krwiolecznictwa w Kaliszu to ośrodek służby krwi przeznaczony do pobierania krwi od uprzednio zakwalifikowanych krwiodawców, oddzielania jej składników oraz zaopatrywania w nie w ciągu całej doby szpitali własnego terenu, a w przypadkach nagłych niedoborów - oddziałów szpitalnych całego kraju.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Pierwszy punkt krwiodawstwa powstał w kaliskim szpitalu w roku 1949. 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W  grudniu 1952 roku Stacja Krwiodawstwa została uroczyście oddana do użytku przy udziale przedstawicieli Ministerstwa Zdrowia, władz wojewódzkich z Poznania oraz Instytutu Hematologii w Warszawie.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Lucida Sans Unicode"/>
              </a:rPr>
              <a:t>W roku 1999 Stacja Krwiodawstwa przekształcona została w Regionalne Centrum Krwiodawstwa i Krwiolecznictwa w Kaliszu obejmując wchodzące w skład województwa wielkopolskiego powiaty jarociński, kaliski, kępiński, kolski, koniński, krotoszyński, ostrowski, ostrzeszowski, pleszewski, słupecki i turecki oraz miasta na prawach powiatów Kalisz i Konin.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</a:pP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pl-PL" sz="24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KRWIODAWSTWO W POLSCE W LICZBACH 2017 R.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LICZBA DAWCÓW – 588 436 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LICZBA DONACJI – 1 265 658 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LICZBA MOBILNYCH AKCJI POBORU KRWI – 13 189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Obraz 3" descr=""/>
          <p:cNvPicPr/>
          <p:nvPr/>
        </p:nvPicPr>
        <p:blipFill>
          <a:blip r:embed="rId1"/>
          <a:stretch/>
        </p:blipFill>
        <p:spPr>
          <a:xfrm>
            <a:off x="694080" y="342360"/>
            <a:ext cx="1494720" cy="137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0000"/>
                </a:solidFill>
                <a:latin typeface="Calibri Light"/>
              </a:rPr>
              <a:t>          </a:t>
            </a:r>
            <a:r>
              <a:rPr b="0" lang="pl-PL" sz="4400" spc="-1" strike="noStrike">
                <a:solidFill>
                  <a:srgbClr val="ff0000"/>
                </a:solidFill>
                <a:latin typeface="Calibri Light"/>
              </a:rPr>
              <a:t>	</a:t>
            </a:r>
            <a:r>
              <a:rPr b="0" lang="pl-PL" sz="4400" spc="-1" strike="noStrike">
                <a:solidFill>
                  <a:srgbClr val="ff0000"/>
                </a:solidFill>
                <a:latin typeface="Calibri Light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LICZBA DONACJI KRWI I JEJ SKŁADNIKÓW </a:t>
            </a:r>
            <a:br/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          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  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         W POLSCE W LATACH 2012-2017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Obraz 3" descr=""/>
          <p:cNvPicPr/>
          <p:nvPr/>
        </p:nvPicPr>
        <p:blipFill>
          <a:blip r:embed="rId1"/>
          <a:stretch/>
        </p:blipFill>
        <p:spPr>
          <a:xfrm>
            <a:off x="585360" y="342360"/>
            <a:ext cx="1494720" cy="1371240"/>
          </a:xfrm>
          <a:prstGeom prst="rect">
            <a:avLst/>
          </a:prstGeom>
          <a:ln>
            <a:noFill/>
          </a:ln>
        </p:spPr>
      </p:pic>
      <p:graphicFrame>
        <p:nvGraphicFramePr>
          <p:cNvPr id="142" name="Symbol zastępczy zawartości 5"/>
          <p:cNvGraphicFramePr/>
          <p:nvPr/>
        </p:nvGraphicFramePr>
        <p:xfrm>
          <a:off x="838080" y="1825560"/>
          <a:ext cx="10515240" cy="435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         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MIEJSCA POBORU KRWI PEŁNEJ W POLSCE 2017 r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Obraz 3" descr=""/>
          <p:cNvPicPr/>
          <p:nvPr/>
        </p:nvPicPr>
        <p:blipFill>
          <a:blip r:embed="rId1"/>
          <a:stretch/>
        </p:blipFill>
        <p:spPr>
          <a:xfrm>
            <a:off x="663120" y="454320"/>
            <a:ext cx="1494720" cy="1371240"/>
          </a:xfrm>
          <a:prstGeom prst="rect">
            <a:avLst/>
          </a:prstGeom>
          <a:ln>
            <a:noFill/>
          </a:ln>
        </p:spPr>
      </p:pic>
      <p:graphicFrame>
        <p:nvGraphicFramePr>
          <p:cNvPr id="145" name="Symbol zastępczy zawartości 4"/>
          <p:cNvGraphicFramePr/>
          <p:nvPr/>
        </p:nvGraphicFramePr>
        <p:xfrm>
          <a:off x="838080" y="1779840"/>
          <a:ext cx="10515240" cy="435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l-PL" sz="44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pl-PL" sz="44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1" lang="pl-PL" sz="44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RCKiK W KALISZU W LICZBACH 2018 R.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838080" y="1713600"/>
            <a:ext cx="10515240" cy="4728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LICZBA DAWCÓW – 23 637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LICZBA DONACJI – 49 571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LICZBA WYJAZDOWYCH AKCJI POBORU KRWI – 412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8" name="Obraz 3" descr=""/>
          <p:cNvPicPr/>
          <p:nvPr/>
        </p:nvPicPr>
        <p:blipFill>
          <a:blip r:embed="rId1"/>
          <a:stretch/>
        </p:blipFill>
        <p:spPr>
          <a:xfrm>
            <a:off x="694080" y="342360"/>
            <a:ext cx="1494720" cy="137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2271600" y="365040"/>
            <a:ext cx="90817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ff0000"/>
                </a:solidFill>
                <a:latin typeface="Calibri Light"/>
              </a:rPr>
              <a:t>Krwiodawcy na terenie Turku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838080" y="1973160"/>
            <a:ext cx="10515240" cy="4203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LICZBA DAWCÓW – 897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LICZBA DONACJI – 2387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Obraz 3" descr=""/>
          <p:cNvPicPr/>
          <p:nvPr/>
        </p:nvPicPr>
        <p:blipFill>
          <a:blip r:embed="rId1"/>
          <a:stretch/>
        </p:blipFill>
        <p:spPr>
          <a:xfrm>
            <a:off x="663120" y="454320"/>
            <a:ext cx="1494720" cy="137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pl-PL" sz="31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1" lang="pl-PL" sz="31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1" lang="pl-PL" sz="31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LICZBA DAWCÓW KRWI I JEJ SKŁADNIKÓW </a:t>
            </a:r>
            <a:br/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     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	</a:t>
            </a:r>
            <a:r>
              <a:rPr b="1" lang="pl-PL" sz="2800" spc="-1" strike="noStrike">
                <a:solidFill>
                  <a:srgbClr val="ff0000"/>
                </a:solidFill>
                <a:latin typeface="Calibri"/>
              </a:rPr>
              <a:t>W RCKiK W KALISZU W LATACH 2011 - 2018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Obraz 3" descr=""/>
          <p:cNvPicPr/>
          <p:nvPr/>
        </p:nvPicPr>
        <p:blipFill>
          <a:blip r:embed="rId1"/>
          <a:stretch/>
        </p:blipFill>
        <p:spPr>
          <a:xfrm>
            <a:off x="690840" y="386640"/>
            <a:ext cx="1494720" cy="1371240"/>
          </a:xfrm>
          <a:prstGeom prst="rect">
            <a:avLst/>
          </a:prstGeom>
          <a:ln>
            <a:noFill/>
          </a:ln>
        </p:spPr>
      </p:pic>
      <p:graphicFrame>
        <p:nvGraphicFramePr>
          <p:cNvPr id="154" name="Symbol zastępczy zawartości 6"/>
          <p:cNvGraphicFramePr/>
          <p:nvPr/>
        </p:nvGraphicFramePr>
        <p:xfrm>
          <a:off x="838080" y="1779840"/>
          <a:ext cx="10515240" cy="46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Application>LibreOffice/5.4.2.2$Windows_X86_64 LibreOffice_project/22b09f6418e8c2d508a9eaf86b2399209b0990f4</Application>
  <Words>706</Words>
  <Paragraphs>160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2017-09-21T11:11:51Z</dcterms:created>
  <dc:creator>Iza Walendowska</dc:creator>
  <dc:description/>
  <dc:language>pl-PL</dc:language>
  <cp:lastModifiedBy>Joanna Jarek-Janicka</cp:lastModifiedBy>
  <cp:lastPrinted>2018-10-25T06:56:53Z</cp:lastPrinted>
  <dcterms:modified xsi:type="dcterms:W3CDTF">2019-06-13T09:15:54Z</dcterms:modified>
  <cp:revision>152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